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Lst>
  <p:notesMasterIdLst>
    <p:notesMasterId r:id="rId38"/>
  </p:notesMasterIdLst>
  <p:sldIdLst>
    <p:sldId id="476" r:id="rId4"/>
    <p:sldId id="441" r:id="rId5"/>
    <p:sldId id="507" r:id="rId6"/>
    <p:sldId id="449" r:id="rId7"/>
    <p:sldId id="477" r:id="rId8"/>
    <p:sldId id="478" r:id="rId9"/>
    <p:sldId id="508" r:id="rId10"/>
    <p:sldId id="451" r:id="rId11"/>
    <p:sldId id="488" r:id="rId12"/>
    <p:sldId id="490" r:id="rId13"/>
    <p:sldId id="491" r:id="rId14"/>
    <p:sldId id="503" r:id="rId15"/>
    <p:sldId id="506" r:id="rId16"/>
    <p:sldId id="504" r:id="rId17"/>
    <p:sldId id="453" r:id="rId18"/>
    <p:sldId id="431" r:id="rId19"/>
    <p:sldId id="494" r:id="rId20"/>
    <p:sldId id="495" r:id="rId21"/>
    <p:sldId id="509" r:id="rId22"/>
    <p:sldId id="510" r:id="rId23"/>
    <p:sldId id="496" r:id="rId24"/>
    <p:sldId id="498" r:id="rId25"/>
    <p:sldId id="499" r:id="rId26"/>
    <p:sldId id="511" r:id="rId27"/>
    <p:sldId id="517" r:id="rId28"/>
    <p:sldId id="500" r:id="rId29"/>
    <p:sldId id="513" r:id="rId30"/>
    <p:sldId id="512" r:id="rId31"/>
    <p:sldId id="514" r:id="rId32"/>
    <p:sldId id="515" r:id="rId33"/>
    <p:sldId id="516" r:id="rId34"/>
    <p:sldId id="501" r:id="rId35"/>
    <p:sldId id="502" r:id="rId36"/>
    <p:sldId id="518" r:id="rId3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C1"/>
    <a:srgbClr val="BD2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42" autoAdjust="0"/>
    <p:restoredTop sz="65578" autoAdjust="0"/>
  </p:normalViewPr>
  <p:slideViewPr>
    <p:cSldViewPr showGuides="1">
      <p:cViewPr varScale="1">
        <p:scale>
          <a:sx n="72" d="100"/>
          <a:sy n="72" d="100"/>
        </p:scale>
        <p:origin x="2448"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02B3071-D3EA-6642-9AAF-39AE69847EA8}" type="datetimeFigureOut">
              <a:rPr lang="en-GB" smtClean="0"/>
              <a:t>19/11/2024</a:t>
            </a:fld>
            <a:endParaRPr lang="en-GB"/>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A5054-6E1B-A347-8A4D-58768A72E0E0}" type="slidenum">
              <a:rPr lang="en-GB" smtClean="0"/>
              <a:t>‹N›</a:t>
            </a:fld>
            <a:endParaRPr lang="en-GB"/>
          </a:p>
        </p:txBody>
      </p:sp>
    </p:spTree>
    <p:extLst>
      <p:ext uri="{BB962C8B-B14F-4D97-AF65-F5344CB8AC3E}">
        <p14:creationId xmlns:p14="http://schemas.microsoft.com/office/powerpoint/2010/main" val="4565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5F4A5054-6E1B-A347-8A4D-58768A72E0E0}" type="slidenum">
              <a:rPr lang="en-GB" smtClean="0"/>
              <a:t>1</a:t>
            </a:fld>
            <a:endParaRPr lang="en-GB"/>
          </a:p>
        </p:txBody>
      </p:sp>
    </p:spTree>
    <p:extLst>
      <p:ext uri="{BB962C8B-B14F-4D97-AF65-F5344CB8AC3E}">
        <p14:creationId xmlns:p14="http://schemas.microsoft.com/office/powerpoint/2010/main" val="3476433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5F4A5054-6E1B-A347-8A4D-58768A72E0E0}" type="slidenum">
              <a:rPr lang="en-GB" smtClean="0"/>
              <a:t>10</a:t>
            </a:fld>
            <a:endParaRPr lang="en-GB"/>
          </a:p>
        </p:txBody>
      </p:sp>
    </p:spTree>
    <p:extLst>
      <p:ext uri="{BB962C8B-B14F-4D97-AF65-F5344CB8AC3E}">
        <p14:creationId xmlns:p14="http://schemas.microsoft.com/office/powerpoint/2010/main" val="416486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5F4A5054-6E1B-A347-8A4D-58768A72E0E0}" type="slidenum">
              <a:rPr lang="en-GB" smtClean="0"/>
              <a:t>11</a:t>
            </a:fld>
            <a:endParaRPr lang="en-GB"/>
          </a:p>
        </p:txBody>
      </p:sp>
    </p:spTree>
    <p:extLst>
      <p:ext uri="{BB962C8B-B14F-4D97-AF65-F5344CB8AC3E}">
        <p14:creationId xmlns:p14="http://schemas.microsoft.com/office/powerpoint/2010/main" val="3432086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5F4A5054-6E1B-A347-8A4D-58768A72E0E0}" type="slidenum">
              <a:rPr lang="en-GB" smtClean="0"/>
              <a:t>12</a:t>
            </a:fld>
            <a:endParaRPr lang="en-GB"/>
          </a:p>
        </p:txBody>
      </p:sp>
    </p:spTree>
    <p:extLst>
      <p:ext uri="{BB962C8B-B14F-4D97-AF65-F5344CB8AC3E}">
        <p14:creationId xmlns:p14="http://schemas.microsoft.com/office/powerpoint/2010/main" val="523888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5F4A5054-6E1B-A347-8A4D-58768A72E0E0}" type="slidenum">
              <a:rPr lang="en-GB" smtClean="0"/>
              <a:t>13</a:t>
            </a:fld>
            <a:endParaRPr lang="en-GB"/>
          </a:p>
        </p:txBody>
      </p:sp>
    </p:spTree>
    <p:extLst>
      <p:ext uri="{BB962C8B-B14F-4D97-AF65-F5344CB8AC3E}">
        <p14:creationId xmlns:p14="http://schemas.microsoft.com/office/powerpoint/2010/main" val="614404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5F4A5054-6E1B-A347-8A4D-58768A72E0E0}" type="slidenum">
              <a:rPr lang="en-GB" smtClean="0"/>
              <a:t>14</a:t>
            </a:fld>
            <a:endParaRPr lang="en-GB"/>
          </a:p>
        </p:txBody>
      </p:sp>
    </p:spTree>
    <p:extLst>
      <p:ext uri="{BB962C8B-B14F-4D97-AF65-F5344CB8AC3E}">
        <p14:creationId xmlns:p14="http://schemas.microsoft.com/office/powerpoint/2010/main" val="885326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5F4A5054-6E1B-A347-8A4D-58768A72E0E0}" type="slidenum">
              <a:rPr lang="en-GB" smtClean="0"/>
              <a:t>15</a:t>
            </a:fld>
            <a:endParaRPr lang="en-GB"/>
          </a:p>
        </p:txBody>
      </p:sp>
    </p:spTree>
    <p:extLst>
      <p:ext uri="{BB962C8B-B14F-4D97-AF65-F5344CB8AC3E}">
        <p14:creationId xmlns:p14="http://schemas.microsoft.com/office/powerpoint/2010/main" val="1375672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AF037648-0CF3-EC47-AA80-B7F4DFCB0885}" type="slidenum">
              <a:rPr lang="it-IT" smtClean="0"/>
              <a:t>16</a:t>
            </a:fld>
            <a:endParaRPr lang="it-IT"/>
          </a:p>
        </p:txBody>
      </p:sp>
    </p:spTree>
    <p:extLst>
      <p:ext uri="{BB962C8B-B14F-4D97-AF65-F5344CB8AC3E}">
        <p14:creationId xmlns:p14="http://schemas.microsoft.com/office/powerpoint/2010/main" val="3741403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5F4A5054-6E1B-A347-8A4D-58768A72E0E0}" type="slidenum">
              <a:rPr lang="en-GB" smtClean="0"/>
              <a:t>17</a:t>
            </a:fld>
            <a:endParaRPr lang="en-GB"/>
          </a:p>
        </p:txBody>
      </p:sp>
    </p:spTree>
    <p:extLst>
      <p:ext uri="{BB962C8B-B14F-4D97-AF65-F5344CB8AC3E}">
        <p14:creationId xmlns:p14="http://schemas.microsoft.com/office/powerpoint/2010/main" val="1890624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5F4A5054-6E1B-A347-8A4D-58768A72E0E0}" type="slidenum">
              <a:rPr lang="en-GB" smtClean="0"/>
              <a:t>18</a:t>
            </a:fld>
            <a:endParaRPr lang="en-GB"/>
          </a:p>
        </p:txBody>
      </p:sp>
    </p:spTree>
    <p:extLst>
      <p:ext uri="{BB962C8B-B14F-4D97-AF65-F5344CB8AC3E}">
        <p14:creationId xmlns:p14="http://schemas.microsoft.com/office/powerpoint/2010/main" val="2783087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5F4A5054-6E1B-A347-8A4D-58768A72E0E0}" type="slidenum">
              <a:rPr lang="en-GB" smtClean="0"/>
              <a:t>19</a:t>
            </a:fld>
            <a:endParaRPr lang="en-GB"/>
          </a:p>
        </p:txBody>
      </p:sp>
    </p:spTree>
    <p:extLst>
      <p:ext uri="{BB962C8B-B14F-4D97-AF65-F5344CB8AC3E}">
        <p14:creationId xmlns:p14="http://schemas.microsoft.com/office/powerpoint/2010/main" val="1662665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AF037648-0CF3-EC47-AA80-B7F4DFCB0885}" type="slidenum">
              <a:rPr lang="it-IT" smtClean="0"/>
              <a:t>2</a:t>
            </a:fld>
            <a:endParaRPr lang="it-IT"/>
          </a:p>
        </p:txBody>
      </p:sp>
    </p:spTree>
    <p:extLst>
      <p:ext uri="{BB962C8B-B14F-4D97-AF65-F5344CB8AC3E}">
        <p14:creationId xmlns:p14="http://schemas.microsoft.com/office/powerpoint/2010/main" val="1957083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5F4A5054-6E1B-A347-8A4D-58768A72E0E0}" type="slidenum">
              <a:rPr lang="en-GB" smtClean="0"/>
              <a:t>20</a:t>
            </a:fld>
            <a:endParaRPr lang="en-GB"/>
          </a:p>
        </p:txBody>
      </p:sp>
    </p:spTree>
    <p:extLst>
      <p:ext uri="{BB962C8B-B14F-4D97-AF65-F5344CB8AC3E}">
        <p14:creationId xmlns:p14="http://schemas.microsoft.com/office/powerpoint/2010/main" val="1708920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5F4A5054-6E1B-A347-8A4D-58768A72E0E0}" type="slidenum">
              <a:rPr lang="en-GB" smtClean="0"/>
              <a:t>21</a:t>
            </a:fld>
            <a:endParaRPr lang="en-GB"/>
          </a:p>
        </p:txBody>
      </p:sp>
    </p:spTree>
    <p:extLst>
      <p:ext uri="{BB962C8B-B14F-4D97-AF65-F5344CB8AC3E}">
        <p14:creationId xmlns:p14="http://schemas.microsoft.com/office/powerpoint/2010/main" val="258112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5F4A5054-6E1B-A347-8A4D-58768A72E0E0}" type="slidenum">
              <a:rPr lang="en-GB" smtClean="0"/>
              <a:t>22</a:t>
            </a:fld>
            <a:endParaRPr lang="en-GB"/>
          </a:p>
        </p:txBody>
      </p:sp>
    </p:spTree>
    <p:extLst>
      <p:ext uri="{BB962C8B-B14F-4D97-AF65-F5344CB8AC3E}">
        <p14:creationId xmlns:p14="http://schemas.microsoft.com/office/powerpoint/2010/main" val="1638792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5F4A5054-6E1B-A347-8A4D-58768A72E0E0}" type="slidenum">
              <a:rPr lang="en-GB" smtClean="0"/>
              <a:t>23</a:t>
            </a:fld>
            <a:endParaRPr lang="en-GB"/>
          </a:p>
        </p:txBody>
      </p:sp>
    </p:spTree>
    <p:extLst>
      <p:ext uri="{BB962C8B-B14F-4D97-AF65-F5344CB8AC3E}">
        <p14:creationId xmlns:p14="http://schemas.microsoft.com/office/powerpoint/2010/main" val="1160433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5F4A5054-6E1B-A347-8A4D-58768A72E0E0}" type="slidenum">
              <a:rPr lang="en-GB" smtClean="0"/>
              <a:t>24</a:t>
            </a:fld>
            <a:endParaRPr lang="en-GB"/>
          </a:p>
        </p:txBody>
      </p:sp>
    </p:spTree>
    <p:extLst>
      <p:ext uri="{BB962C8B-B14F-4D97-AF65-F5344CB8AC3E}">
        <p14:creationId xmlns:p14="http://schemas.microsoft.com/office/powerpoint/2010/main" val="4074493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5F4A5054-6E1B-A347-8A4D-58768A72E0E0}" type="slidenum">
              <a:rPr lang="en-GB" smtClean="0"/>
              <a:t>25</a:t>
            </a:fld>
            <a:endParaRPr lang="en-GB"/>
          </a:p>
        </p:txBody>
      </p:sp>
    </p:spTree>
    <p:extLst>
      <p:ext uri="{BB962C8B-B14F-4D97-AF65-F5344CB8AC3E}">
        <p14:creationId xmlns:p14="http://schemas.microsoft.com/office/powerpoint/2010/main" val="4087361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5F4A5054-6E1B-A347-8A4D-58768A72E0E0}" type="slidenum">
              <a:rPr lang="en-GB" smtClean="0"/>
              <a:t>26</a:t>
            </a:fld>
            <a:endParaRPr lang="en-GB"/>
          </a:p>
        </p:txBody>
      </p:sp>
    </p:spTree>
    <p:extLst>
      <p:ext uri="{BB962C8B-B14F-4D97-AF65-F5344CB8AC3E}">
        <p14:creationId xmlns:p14="http://schemas.microsoft.com/office/powerpoint/2010/main" val="2203217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5F4A5054-6E1B-A347-8A4D-58768A72E0E0}" type="slidenum">
              <a:rPr lang="en-GB" smtClean="0"/>
              <a:t>27</a:t>
            </a:fld>
            <a:endParaRPr lang="en-GB"/>
          </a:p>
        </p:txBody>
      </p:sp>
    </p:spTree>
    <p:extLst>
      <p:ext uri="{BB962C8B-B14F-4D97-AF65-F5344CB8AC3E}">
        <p14:creationId xmlns:p14="http://schemas.microsoft.com/office/powerpoint/2010/main" val="2561981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5F4A5054-6E1B-A347-8A4D-58768A72E0E0}" type="slidenum">
              <a:rPr lang="en-GB" smtClean="0"/>
              <a:t>28</a:t>
            </a:fld>
            <a:endParaRPr lang="en-GB"/>
          </a:p>
        </p:txBody>
      </p:sp>
    </p:spTree>
    <p:extLst>
      <p:ext uri="{BB962C8B-B14F-4D97-AF65-F5344CB8AC3E}">
        <p14:creationId xmlns:p14="http://schemas.microsoft.com/office/powerpoint/2010/main" val="2192911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5F4A5054-6E1B-A347-8A4D-58768A72E0E0}" type="slidenum">
              <a:rPr lang="en-GB" smtClean="0"/>
              <a:t>29</a:t>
            </a:fld>
            <a:endParaRPr lang="en-GB"/>
          </a:p>
        </p:txBody>
      </p:sp>
    </p:spTree>
    <p:extLst>
      <p:ext uri="{BB962C8B-B14F-4D97-AF65-F5344CB8AC3E}">
        <p14:creationId xmlns:p14="http://schemas.microsoft.com/office/powerpoint/2010/main" val="344541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5F4A5054-6E1B-A347-8A4D-58768A72E0E0}" type="slidenum">
              <a:rPr lang="en-GB" smtClean="0"/>
              <a:t>3</a:t>
            </a:fld>
            <a:endParaRPr lang="en-GB"/>
          </a:p>
        </p:txBody>
      </p:sp>
    </p:spTree>
    <p:extLst>
      <p:ext uri="{BB962C8B-B14F-4D97-AF65-F5344CB8AC3E}">
        <p14:creationId xmlns:p14="http://schemas.microsoft.com/office/powerpoint/2010/main" val="248238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5F4A5054-6E1B-A347-8A4D-58768A72E0E0}" type="slidenum">
              <a:rPr lang="en-GB" smtClean="0"/>
              <a:t>30</a:t>
            </a:fld>
            <a:endParaRPr lang="en-GB"/>
          </a:p>
        </p:txBody>
      </p:sp>
    </p:spTree>
    <p:extLst>
      <p:ext uri="{BB962C8B-B14F-4D97-AF65-F5344CB8AC3E}">
        <p14:creationId xmlns:p14="http://schemas.microsoft.com/office/powerpoint/2010/main" val="791599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5F4A5054-6E1B-A347-8A4D-58768A72E0E0}" type="slidenum">
              <a:rPr lang="en-GB" smtClean="0"/>
              <a:t>31</a:t>
            </a:fld>
            <a:endParaRPr lang="en-GB"/>
          </a:p>
        </p:txBody>
      </p:sp>
    </p:spTree>
    <p:extLst>
      <p:ext uri="{BB962C8B-B14F-4D97-AF65-F5344CB8AC3E}">
        <p14:creationId xmlns:p14="http://schemas.microsoft.com/office/powerpoint/2010/main" val="2589797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5F4A5054-6E1B-A347-8A4D-58768A72E0E0}" type="slidenum">
              <a:rPr lang="en-GB" smtClean="0"/>
              <a:t>32</a:t>
            </a:fld>
            <a:endParaRPr lang="en-GB"/>
          </a:p>
        </p:txBody>
      </p:sp>
    </p:spTree>
    <p:extLst>
      <p:ext uri="{BB962C8B-B14F-4D97-AF65-F5344CB8AC3E}">
        <p14:creationId xmlns:p14="http://schemas.microsoft.com/office/powerpoint/2010/main" val="3269989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5F4A5054-6E1B-A347-8A4D-58768A72E0E0}" type="slidenum">
              <a:rPr lang="en-GB" smtClean="0"/>
              <a:t>33</a:t>
            </a:fld>
            <a:endParaRPr lang="en-GB"/>
          </a:p>
        </p:txBody>
      </p:sp>
    </p:spTree>
    <p:extLst>
      <p:ext uri="{BB962C8B-B14F-4D97-AF65-F5344CB8AC3E}">
        <p14:creationId xmlns:p14="http://schemas.microsoft.com/office/powerpoint/2010/main" val="1730914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5"/>
          </p:nvPr>
        </p:nvSpPr>
        <p:spPr/>
        <p:txBody>
          <a:bodyPr/>
          <a:lstStyle/>
          <a:p>
            <a:fld id="{5F4A5054-6E1B-A347-8A4D-58768A72E0E0}" type="slidenum">
              <a:rPr lang="en-GB" smtClean="0"/>
              <a:t>34</a:t>
            </a:fld>
            <a:endParaRPr lang="en-GB"/>
          </a:p>
        </p:txBody>
      </p:sp>
    </p:spTree>
    <p:extLst>
      <p:ext uri="{BB962C8B-B14F-4D97-AF65-F5344CB8AC3E}">
        <p14:creationId xmlns:p14="http://schemas.microsoft.com/office/powerpoint/2010/main" val="248121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5F4A5054-6E1B-A347-8A4D-58768A72E0E0}" type="slidenum">
              <a:rPr lang="en-GB" smtClean="0"/>
              <a:t>4</a:t>
            </a:fld>
            <a:endParaRPr lang="en-GB"/>
          </a:p>
        </p:txBody>
      </p:sp>
    </p:spTree>
    <p:extLst>
      <p:ext uri="{BB962C8B-B14F-4D97-AF65-F5344CB8AC3E}">
        <p14:creationId xmlns:p14="http://schemas.microsoft.com/office/powerpoint/2010/main" val="4040691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5F4A5054-6E1B-A347-8A4D-58768A72E0E0}" type="slidenum">
              <a:rPr lang="en-GB" smtClean="0"/>
              <a:t>5</a:t>
            </a:fld>
            <a:endParaRPr lang="en-GB"/>
          </a:p>
        </p:txBody>
      </p:sp>
    </p:spTree>
    <p:extLst>
      <p:ext uri="{BB962C8B-B14F-4D97-AF65-F5344CB8AC3E}">
        <p14:creationId xmlns:p14="http://schemas.microsoft.com/office/powerpoint/2010/main" val="2163171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5F4A5054-6E1B-A347-8A4D-58768A72E0E0}" type="slidenum">
              <a:rPr lang="en-GB" smtClean="0"/>
              <a:t>6</a:t>
            </a:fld>
            <a:endParaRPr lang="en-GB"/>
          </a:p>
        </p:txBody>
      </p:sp>
    </p:spTree>
    <p:extLst>
      <p:ext uri="{BB962C8B-B14F-4D97-AF65-F5344CB8AC3E}">
        <p14:creationId xmlns:p14="http://schemas.microsoft.com/office/powerpoint/2010/main" val="226809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5F4A5054-6E1B-A347-8A4D-58768A72E0E0}" type="slidenum">
              <a:rPr lang="en-GB" smtClean="0"/>
              <a:t>7</a:t>
            </a:fld>
            <a:endParaRPr lang="en-GB"/>
          </a:p>
        </p:txBody>
      </p:sp>
    </p:spTree>
    <p:extLst>
      <p:ext uri="{BB962C8B-B14F-4D97-AF65-F5344CB8AC3E}">
        <p14:creationId xmlns:p14="http://schemas.microsoft.com/office/powerpoint/2010/main" val="2707649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5F4A5054-6E1B-A347-8A4D-58768A72E0E0}" type="slidenum">
              <a:rPr lang="en-GB" smtClean="0"/>
              <a:t>8</a:t>
            </a:fld>
            <a:endParaRPr lang="en-GB"/>
          </a:p>
        </p:txBody>
      </p:sp>
    </p:spTree>
    <p:extLst>
      <p:ext uri="{BB962C8B-B14F-4D97-AF65-F5344CB8AC3E}">
        <p14:creationId xmlns:p14="http://schemas.microsoft.com/office/powerpoint/2010/main" val="68934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5F4A5054-6E1B-A347-8A4D-58768A72E0E0}" type="slidenum">
              <a:rPr lang="en-GB" smtClean="0"/>
              <a:t>9</a:t>
            </a:fld>
            <a:endParaRPr lang="en-GB"/>
          </a:p>
        </p:txBody>
      </p:sp>
    </p:spTree>
    <p:extLst>
      <p:ext uri="{BB962C8B-B14F-4D97-AF65-F5344CB8AC3E}">
        <p14:creationId xmlns:p14="http://schemas.microsoft.com/office/powerpoint/2010/main" val="2272462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COPERTINA">
    <p:spTree>
      <p:nvGrpSpPr>
        <p:cNvPr id="1" name=""/>
        <p:cNvGrpSpPr/>
        <p:nvPr/>
      </p:nvGrpSpPr>
      <p:grpSpPr>
        <a:xfrm>
          <a:off x="0" y="0"/>
          <a:ext cx="0" cy="0"/>
          <a:chOff x="0" y="0"/>
          <a:chExt cx="0" cy="0"/>
        </a:xfrm>
      </p:grpSpPr>
      <p:sp>
        <p:nvSpPr>
          <p:cNvPr id="3" name="Segnaposto testo 2"/>
          <p:cNvSpPr>
            <a:spLocks noGrp="1"/>
          </p:cNvSpPr>
          <p:nvPr>
            <p:ph type="body" sz="quarter" idx="10" hasCustomPrompt="1"/>
          </p:nvPr>
        </p:nvSpPr>
        <p:spPr>
          <a:xfrm>
            <a:off x="3563888" y="548680"/>
            <a:ext cx="5185023" cy="4536504"/>
          </a:xfrm>
          <a:prstGeom prst="rect">
            <a:avLst/>
          </a:prstGeom>
        </p:spPr>
        <p:txBody>
          <a:bodyPr anchor="ctr" anchorCtr="0"/>
          <a:lstStyle>
            <a:lvl1pPr marL="0" indent="0">
              <a:buNone/>
              <a:defRPr sz="3600" b="1">
                <a:solidFill>
                  <a:schemeClr val="bg1"/>
                </a:solidFill>
                <a:latin typeface="Century Gothic" panose="020B0502020202020204" pitchFamily="34" charset="0"/>
              </a:defRPr>
            </a:lvl1pPr>
          </a:lstStyle>
          <a:p>
            <a:pPr lvl="0"/>
            <a:r>
              <a:rPr lang="it-IT" dirty="0"/>
              <a:t>Fare clic per inserire </a:t>
            </a:r>
          </a:p>
          <a:p>
            <a:pPr lvl="0"/>
            <a:r>
              <a:rPr lang="it-IT" dirty="0"/>
              <a:t>il titolo della presentazione</a:t>
            </a:r>
          </a:p>
        </p:txBody>
      </p:sp>
      <p:sp>
        <p:nvSpPr>
          <p:cNvPr id="6" name="Segnaposto testo 5"/>
          <p:cNvSpPr>
            <a:spLocks noGrp="1"/>
          </p:cNvSpPr>
          <p:nvPr>
            <p:ph type="body" sz="quarter" idx="11" hasCustomPrompt="1"/>
          </p:nvPr>
        </p:nvSpPr>
        <p:spPr>
          <a:xfrm>
            <a:off x="3563938" y="5379814"/>
            <a:ext cx="5256212" cy="425450"/>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it-IT" dirty="0"/>
              <a:t>Nome Cognome</a:t>
            </a:r>
          </a:p>
        </p:txBody>
      </p:sp>
      <p:sp>
        <p:nvSpPr>
          <p:cNvPr id="8" name="Segnaposto testo 7"/>
          <p:cNvSpPr>
            <a:spLocks noGrp="1"/>
          </p:cNvSpPr>
          <p:nvPr>
            <p:ph type="body" sz="quarter" idx="12" hasCustomPrompt="1"/>
          </p:nvPr>
        </p:nvSpPr>
        <p:spPr>
          <a:xfrm>
            <a:off x="3563938" y="5877942"/>
            <a:ext cx="5329237" cy="791418"/>
          </a:xfrm>
          <a:prstGeom prst="rect">
            <a:avLst/>
          </a:prstGeom>
        </p:spPr>
        <p:txBody>
          <a:bodyPr/>
          <a:lstStyle>
            <a:lvl1pPr marL="0" indent="0">
              <a:buNone/>
              <a:defRPr sz="2000" baseline="0">
                <a:solidFill>
                  <a:schemeClr val="bg1"/>
                </a:solidFill>
                <a:latin typeface="Century Gothic" panose="020B0502020202020204" pitchFamily="34" charset="0"/>
              </a:defRPr>
            </a:lvl1pPr>
          </a:lstStyle>
          <a:p>
            <a:pPr lvl="0"/>
            <a:r>
              <a:rPr lang="it-IT" dirty="0"/>
              <a:t>Dipartimento/Struttura </a:t>
            </a:r>
            <a:r>
              <a:rPr lang="it-IT" dirty="0" err="1"/>
              <a:t>xxxxxx</a:t>
            </a:r>
            <a:r>
              <a:rPr lang="it-IT" dirty="0"/>
              <a:t> </a:t>
            </a:r>
            <a:r>
              <a:rPr lang="it-IT" dirty="0" err="1"/>
              <a:t>xxxxxxxxxxxx</a:t>
            </a:r>
            <a:r>
              <a:rPr lang="it-IT" dirty="0"/>
              <a:t> </a:t>
            </a:r>
            <a:r>
              <a:rPr lang="it-IT" dirty="0" err="1"/>
              <a:t>xxxxxxxx</a:t>
            </a:r>
            <a:r>
              <a:rPr lang="it-IT" dirty="0"/>
              <a:t> </a:t>
            </a:r>
            <a:r>
              <a:rPr lang="it-IT" dirty="0" err="1"/>
              <a:t>xxxxx</a:t>
            </a:r>
            <a:r>
              <a:rPr lang="it-IT" dirty="0"/>
              <a:t> </a:t>
            </a:r>
            <a:r>
              <a:rPr lang="it-IT" dirty="0" err="1"/>
              <a:t>xxxxxxxxxxxxxxxxxxx</a:t>
            </a:r>
            <a:r>
              <a:rPr lang="it-IT" dirty="0"/>
              <a:t> </a:t>
            </a:r>
            <a:r>
              <a:rPr lang="it-IT" dirty="0" err="1"/>
              <a:t>xxxxx</a:t>
            </a:r>
            <a:endParaRPr lang="it-IT" dirty="0"/>
          </a:p>
        </p:txBody>
      </p:sp>
    </p:spTree>
    <p:extLst>
      <p:ext uri="{BB962C8B-B14F-4D97-AF65-F5344CB8AC3E}">
        <p14:creationId xmlns:p14="http://schemas.microsoft.com/office/powerpoint/2010/main" val="256672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con punto elenco">
    <p:spTree>
      <p:nvGrpSpPr>
        <p:cNvPr id="1" name=""/>
        <p:cNvGrpSpPr/>
        <p:nvPr/>
      </p:nvGrpSpPr>
      <p:grpSpPr>
        <a:xfrm>
          <a:off x="0" y="0"/>
          <a:ext cx="0" cy="0"/>
          <a:chOff x="0" y="0"/>
          <a:chExt cx="0" cy="0"/>
        </a:xfrm>
      </p:grpSpPr>
      <p:sp>
        <p:nvSpPr>
          <p:cNvPr id="8" name="Segnaposto testo 7"/>
          <p:cNvSpPr>
            <a:spLocks noGrp="1"/>
          </p:cNvSpPr>
          <p:nvPr>
            <p:ph type="body" sz="quarter" idx="11"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10" name="Segnaposto testo 9"/>
          <p:cNvSpPr>
            <a:spLocks noGrp="1"/>
          </p:cNvSpPr>
          <p:nvPr>
            <p:ph type="body" sz="quarter" idx="12" hasCustomPrompt="1"/>
          </p:nvPr>
        </p:nvSpPr>
        <p:spPr>
          <a:xfrm>
            <a:off x="395288" y="1989138"/>
            <a:ext cx="8424862" cy="3960812"/>
          </a:xfrm>
          <a:prstGeom prst="rect">
            <a:avLst/>
          </a:prstGeom>
        </p:spPr>
        <p:txBody>
          <a:bodyPr/>
          <a:lstStyle>
            <a:lvl1pPr marL="285750" indent="-285750">
              <a:buFont typeface="Wingdings" panose="05000000000000000000" pitchFamily="2" charset="2"/>
              <a:buChar char="§"/>
              <a:defRPr sz="1800" baseline="0">
                <a:latin typeface="Century Gothic" panose="020B0502020202020204" pitchFamily="34" charset="0"/>
              </a:defRPr>
            </a:lvl1pPr>
            <a:lvl2pPr marL="742950" indent="-285750">
              <a:buFont typeface="Wingdings" panose="05000000000000000000" pitchFamily="2" charset="2"/>
              <a:buChar char="§"/>
              <a:defRPr sz="1800">
                <a:latin typeface="Century Gothic" panose="020B0502020202020204" pitchFamily="34" charset="0"/>
              </a:defRPr>
            </a:lvl2pPr>
          </a:lstStyle>
          <a:p>
            <a:pPr lvl="1"/>
            <a:r>
              <a:rPr lang="it-IT" dirty="0"/>
              <a:t>Fare clic per modificare il punto elenco uno</a:t>
            </a:r>
          </a:p>
          <a:p>
            <a:pPr lvl="1"/>
            <a:r>
              <a:rPr lang="it-IT" dirty="0"/>
              <a:t>Fare clic per modificare il punto elenco due</a:t>
            </a:r>
          </a:p>
          <a:p>
            <a:pPr lvl="1"/>
            <a:r>
              <a:rPr lang="it-IT" dirty="0"/>
              <a:t>Fare clic per modificare il punto elenco tre</a:t>
            </a:r>
          </a:p>
          <a:p>
            <a:pPr lvl="1"/>
            <a:r>
              <a:rPr lang="it-IT" dirty="0"/>
              <a:t>Fare clic per modificare il punto elenco quattro</a:t>
            </a:r>
          </a:p>
        </p:txBody>
      </p:sp>
      <p:sp>
        <p:nvSpPr>
          <p:cNvPr id="16"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304385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
        <p:nvSpPr>
          <p:cNvPr id="9" name="Segnaposto testo 7"/>
          <p:cNvSpPr>
            <a:spLocks noGrp="1"/>
          </p:cNvSpPr>
          <p:nvPr>
            <p:ph type="body" sz="quarter" idx="11" hasCustomPrompt="1"/>
          </p:nvPr>
        </p:nvSpPr>
        <p:spPr>
          <a:xfrm>
            <a:off x="395288" y="1412875"/>
            <a:ext cx="8424862" cy="4608413"/>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Tree>
    <p:extLst>
      <p:ext uri="{BB962C8B-B14F-4D97-AF65-F5344CB8AC3E}">
        <p14:creationId xmlns:p14="http://schemas.microsoft.com/office/powerpoint/2010/main" val="3418157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con grafico">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683269" y="2781300"/>
            <a:ext cx="7777163" cy="3024188"/>
          </a:xfrm>
          <a:prstGeom prst="rect">
            <a:avLst/>
          </a:prstGeom>
        </p:spPr>
        <p:txBody>
          <a:bodyPr/>
          <a:lstStyle>
            <a:lvl1pPr marL="0" indent="0">
              <a:buNone/>
              <a:defRPr sz="1800" baseline="0">
                <a:latin typeface="Century Gothic" panose="020B0502020202020204" pitchFamily="34" charset="0"/>
              </a:defRPr>
            </a:lvl1pPr>
          </a:lstStyle>
          <a:p>
            <a:r>
              <a:rPr lang="it-IT" dirty="0"/>
              <a:t>Fare clic sull’icona per inserire un grafico</a:t>
            </a:r>
          </a:p>
        </p:txBody>
      </p:sp>
      <p:sp>
        <p:nvSpPr>
          <p:cNvPr id="11" name="Segnaposto testo 7"/>
          <p:cNvSpPr>
            <a:spLocks noGrp="1"/>
          </p:cNvSpPr>
          <p:nvPr>
            <p:ph type="body" sz="quarter" idx="12"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6" name="Segnaposto testo 7"/>
          <p:cNvSpPr>
            <a:spLocks noGrp="1"/>
          </p:cNvSpPr>
          <p:nvPr>
            <p:ph type="body" sz="quarter" idx="13"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55583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con immagine">
    <p:spTree>
      <p:nvGrpSpPr>
        <p:cNvPr id="1" name=""/>
        <p:cNvGrpSpPr/>
        <p:nvPr/>
      </p:nvGrpSpPr>
      <p:grpSpPr>
        <a:xfrm>
          <a:off x="0" y="0"/>
          <a:ext cx="0" cy="0"/>
          <a:chOff x="0" y="0"/>
          <a:chExt cx="0" cy="0"/>
        </a:xfrm>
      </p:grpSpPr>
      <p:sp>
        <p:nvSpPr>
          <p:cNvPr id="11" name="Segnaposto immagine 10"/>
          <p:cNvSpPr>
            <a:spLocks noGrp="1"/>
          </p:cNvSpPr>
          <p:nvPr>
            <p:ph type="pic" sz="quarter" idx="10" hasCustomPrompt="1"/>
          </p:nvPr>
        </p:nvSpPr>
        <p:spPr>
          <a:xfrm>
            <a:off x="1150937" y="1700808"/>
            <a:ext cx="6842125" cy="4105275"/>
          </a:xfrm>
          <a:prstGeom prst="rect">
            <a:avLst/>
          </a:prstGeom>
        </p:spPr>
        <p:txBody>
          <a:bodyPr/>
          <a:lstStyle>
            <a:lvl1pPr marL="0" indent="0">
              <a:buNone/>
              <a:defRPr sz="1800">
                <a:latin typeface="Century Gothic" panose="020B0502020202020204" pitchFamily="34" charset="0"/>
              </a:defRPr>
            </a:lvl1pPr>
          </a:lstStyle>
          <a:p>
            <a:r>
              <a:rPr lang="it-IT" dirty="0"/>
              <a:t>Fare clic sull’icona per inserire un’immagine</a:t>
            </a:r>
          </a:p>
        </p:txBody>
      </p:sp>
      <p:sp>
        <p:nvSpPr>
          <p:cNvPr id="5" name="Segnaposto testo 7"/>
          <p:cNvSpPr>
            <a:spLocks noGrp="1"/>
          </p:cNvSpPr>
          <p:nvPr>
            <p:ph type="body" sz="quarter" idx="11"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3970258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8153400" cy="990600"/>
          </a:xfrm>
        </p:spPr>
        <p:txBody>
          <a:bodyPr/>
          <a:lstStyle/>
          <a:p>
            <a:r>
              <a:rPr kumimoji="0" lang="it-IT"/>
              <a:t>Fare clic per modificare stile</a:t>
            </a:r>
            <a:endParaRPr kumimoji="0" lang="en-US"/>
          </a:p>
        </p:txBody>
      </p:sp>
      <p:sp>
        <p:nvSpPr>
          <p:cNvPr id="4" name="Segnaposto data 3"/>
          <p:cNvSpPr>
            <a:spLocks noGrp="1"/>
          </p:cNvSpPr>
          <p:nvPr>
            <p:ph type="dt" sz="half" idx="10"/>
          </p:nvPr>
        </p:nvSpPr>
        <p:spPr/>
        <p:txBody>
          <a:bodyPr/>
          <a:lstStyle/>
          <a:p>
            <a:fld id="{EC5E22D2-E0FE-6046-A27C-ACE16E105282}" type="datetimeFigureOut">
              <a:rPr lang="it-IT" smtClean="0"/>
              <a:pPr/>
              <a:t>19/11/24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lvl1pPr>
              <a:defRPr>
                <a:solidFill>
                  <a:srgbClr val="FFFFFF"/>
                </a:solidFill>
              </a:defRPr>
            </a:lvl1pPr>
          </a:lstStyle>
          <a:p>
            <a:fld id="{66584825-4D22-724E-BFC0-BF9ED7656C0C}" type="slidenum">
              <a:rPr lang="en-GB" smtClean="0"/>
              <a:pPr/>
              <a:t>‹N›</a:t>
            </a:fld>
            <a:endParaRPr lang="en-GB"/>
          </a:p>
        </p:txBody>
      </p:sp>
      <p:sp>
        <p:nvSpPr>
          <p:cNvPr id="8" name="Segnaposto contenuto 7"/>
          <p:cNvSpPr>
            <a:spLocks noGrp="1"/>
          </p:cNvSpPr>
          <p:nvPr>
            <p:ph sz="quarter" idx="1"/>
          </p:nvPr>
        </p:nvSpPr>
        <p:spPr>
          <a:xfrm>
            <a:off x="612648" y="1600200"/>
            <a:ext cx="8153400" cy="4495800"/>
          </a:xfrm>
        </p:spPr>
        <p:txBody>
          <a:bodyPr/>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extLst>
      <p:ext uri="{BB962C8B-B14F-4D97-AF65-F5344CB8AC3E}">
        <p14:creationId xmlns:p14="http://schemas.microsoft.com/office/powerpoint/2010/main" val="293609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CHIUSURA">
    <p:spTree>
      <p:nvGrpSpPr>
        <p:cNvPr id="1" name=""/>
        <p:cNvGrpSpPr/>
        <p:nvPr/>
      </p:nvGrpSpPr>
      <p:grpSpPr>
        <a:xfrm>
          <a:off x="0" y="0"/>
          <a:ext cx="0" cy="0"/>
          <a:chOff x="0" y="0"/>
          <a:chExt cx="0" cy="0"/>
        </a:xfrm>
      </p:grpSpPr>
      <p:sp>
        <p:nvSpPr>
          <p:cNvPr id="8" name="Segnaposto testo 7"/>
          <p:cNvSpPr>
            <a:spLocks noGrp="1"/>
          </p:cNvSpPr>
          <p:nvPr>
            <p:ph type="body" sz="quarter" idx="10" hasCustomPrompt="1"/>
          </p:nvPr>
        </p:nvSpPr>
        <p:spPr>
          <a:xfrm>
            <a:off x="1115616" y="2780928"/>
            <a:ext cx="6912768" cy="432370"/>
          </a:xfrm>
          <a:prstGeom prst="rect">
            <a:avLst/>
          </a:prstGeom>
        </p:spPr>
        <p:txBody>
          <a:bodyPr/>
          <a:lstStyle>
            <a:lvl1pPr marL="0" indent="0" algn="ctr">
              <a:buFontTx/>
              <a:buNone/>
              <a:defRPr sz="2000" b="1">
                <a:solidFill>
                  <a:schemeClr val="bg1"/>
                </a:solidFill>
                <a:latin typeface="Century Gothic" panose="020B0502020202020204" pitchFamily="34" charset="0"/>
              </a:defRPr>
            </a:lvl1pPr>
          </a:lstStyle>
          <a:p>
            <a:pPr lvl="0"/>
            <a:r>
              <a:rPr lang="it-IT" dirty="0"/>
              <a:t>Nome Cognome</a:t>
            </a:r>
          </a:p>
        </p:txBody>
      </p:sp>
      <p:sp>
        <p:nvSpPr>
          <p:cNvPr id="13" name="Segnaposto testo 12"/>
          <p:cNvSpPr>
            <a:spLocks noGrp="1"/>
          </p:cNvSpPr>
          <p:nvPr>
            <p:ph type="body" sz="quarter" idx="11" hasCustomPrompt="1"/>
          </p:nvPr>
        </p:nvSpPr>
        <p:spPr>
          <a:xfrm>
            <a:off x="1079612" y="3573016"/>
            <a:ext cx="6984776" cy="936103"/>
          </a:xfrm>
          <a:prstGeom prst="rect">
            <a:avLst/>
          </a:prstGeom>
        </p:spPr>
        <p:txBody>
          <a:bodyPr/>
          <a:lstStyle>
            <a:lvl1pPr marL="0" indent="0" algn="ctr">
              <a:buFontTx/>
              <a:buNone/>
              <a:defRPr sz="1600">
                <a:solidFill>
                  <a:schemeClr val="bg1"/>
                </a:solidFill>
                <a:latin typeface="Century Gothic" panose="020B0502020202020204" pitchFamily="34" charset="0"/>
              </a:defRPr>
            </a:lvl1pPr>
          </a:lstStyle>
          <a:p>
            <a:pPr lvl="0"/>
            <a:r>
              <a:rPr lang="it-IT" dirty="0"/>
              <a:t>Struttura</a:t>
            </a:r>
          </a:p>
        </p:txBody>
      </p:sp>
      <p:sp>
        <p:nvSpPr>
          <p:cNvPr id="16" name="Segnaposto testo 15"/>
          <p:cNvSpPr>
            <a:spLocks noGrp="1"/>
          </p:cNvSpPr>
          <p:nvPr>
            <p:ph type="body" sz="quarter" idx="12" hasCustomPrompt="1"/>
          </p:nvPr>
        </p:nvSpPr>
        <p:spPr>
          <a:xfrm>
            <a:off x="1042988" y="4725144"/>
            <a:ext cx="7058025" cy="1440160"/>
          </a:xfrm>
          <a:prstGeom prst="rect">
            <a:avLst/>
          </a:prstGeom>
        </p:spPr>
        <p:txBody>
          <a:bodyPr/>
          <a:lstStyle>
            <a:lvl1pPr marL="0" indent="0" algn="ctr">
              <a:buFontTx/>
              <a:buNone/>
              <a:defRPr sz="1300" b="0">
                <a:solidFill>
                  <a:schemeClr val="bg1"/>
                </a:solidFill>
                <a:latin typeface="Century Gothic" panose="020B0502020202020204" pitchFamily="34" charset="0"/>
              </a:defRPr>
            </a:lvl1pPr>
          </a:lstStyle>
          <a:p>
            <a:pPr lvl="0"/>
            <a:r>
              <a:rPr lang="it-IT" dirty="0"/>
              <a:t>nome.cognome@unibo.it</a:t>
            </a:r>
          </a:p>
          <a:p>
            <a:pPr lvl="0"/>
            <a:r>
              <a:rPr lang="it-IT" dirty="0"/>
              <a:t>051 20 99982</a:t>
            </a:r>
          </a:p>
        </p:txBody>
      </p:sp>
    </p:spTree>
    <p:extLst>
      <p:ext uri="{BB962C8B-B14F-4D97-AF65-F5344CB8AC3E}">
        <p14:creationId xmlns:p14="http://schemas.microsoft.com/office/powerpoint/2010/main" val="42494506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0"/>
            <a:ext cx="9144000" cy="685800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1556792"/>
            <a:ext cx="2808312" cy="2808312"/>
          </a:xfrm>
          <a:prstGeom prst="rect">
            <a:avLst/>
          </a:prstGeom>
        </p:spPr>
      </p:pic>
      <p:cxnSp>
        <p:nvCxnSpPr>
          <p:cNvPr id="12" name="Connettore 1 11"/>
          <p:cNvCxnSpPr/>
          <p:nvPr userDrawn="1"/>
        </p:nvCxnSpPr>
        <p:spPr>
          <a:xfrm>
            <a:off x="3275856" y="188640"/>
            <a:ext cx="0" cy="640871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657427"/>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ttangolo 7"/>
          <p:cNvSpPr/>
          <p:nvPr userDrawn="1"/>
        </p:nvSpPr>
        <p:spPr>
          <a:xfrm>
            <a:off x="6580262" y="6173407"/>
            <a:ext cx="2411760" cy="54868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p:cNvPicPr>
            <a:picLocks noChangeAspect="1"/>
          </p:cNvPicPr>
          <p:nvPr userDrawn="1"/>
        </p:nvPicPr>
        <p:blipFill rotWithShape="1">
          <a:blip r:embed="rId7" cstate="print">
            <a:extLst>
              <a:ext uri="{28A0092B-C50C-407E-A947-70E740481C1C}">
                <a14:useLocalDpi xmlns:a14="http://schemas.microsoft.com/office/drawing/2010/main" val="0"/>
              </a:ext>
            </a:extLst>
          </a:blip>
          <a:srcRect t="3326"/>
          <a:stretch/>
        </p:blipFill>
        <p:spPr>
          <a:xfrm>
            <a:off x="6782011" y="6182111"/>
            <a:ext cx="2008262" cy="531272"/>
          </a:xfrm>
          <a:prstGeom prst="rect">
            <a:avLst/>
          </a:prstGeom>
        </p:spPr>
      </p:pic>
    </p:spTree>
    <p:extLst>
      <p:ext uri="{BB962C8B-B14F-4D97-AF65-F5344CB8AC3E}">
        <p14:creationId xmlns:p14="http://schemas.microsoft.com/office/powerpoint/2010/main" val="3570652833"/>
      </p:ext>
    </p:extLst>
  </p:cSld>
  <p:clrMap bg1="lt1" tx1="dk1" bg2="lt2" tx2="dk2" accent1="accent1" accent2="accent2" accent3="accent3" accent4="accent4" accent5="accent5" accent6="accent6" hlink="hlink" folHlink="folHlink"/>
  <p:sldLayoutIdLst>
    <p:sldLayoutId id="2147483670" r:id="rId1"/>
    <p:sldLayoutId id="2147483661" r:id="rId2"/>
    <p:sldLayoutId id="2147483667" r:id="rId3"/>
    <p:sldLayoutId id="2147483669" r:id="rId4"/>
    <p:sldLayoutId id="214748367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ttangolo 6"/>
          <p:cNvSpPr/>
          <p:nvPr userDrawn="1"/>
        </p:nvSpPr>
        <p:spPr>
          <a:xfrm>
            <a:off x="0" y="0"/>
            <a:ext cx="9144000" cy="685800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5886" y="620688"/>
            <a:ext cx="2052228" cy="2052228"/>
          </a:xfrm>
          <a:prstGeom prst="rect">
            <a:avLst/>
          </a:prstGeom>
        </p:spPr>
      </p:pic>
      <p:sp>
        <p:nvSpPr>
          <p:cNvPr id="9" name="CasellaDiTesto 8"/>
          <p:cNvSpPr txBox="1"/>
          <p:nvPr userDrawn="1"/>
        </p:nvSpPr>
        <p:spPr>
          <a:xfrm>
            <a:off x="3131840" y="6453336"/>
            <a:ext cx="2880320" cy="338554"/>
          </a:xfrm>
          <a:prstGeom prst="rect">
            <a:avLst/>
          </a:prstGeom>
          <a:noFill/>
        </p:spPr>
        <p:txBody>
          <a:bodyPr wrap="square" rtlCol="0">
            <a:spAutoFit/>
          </a:bodyPr>
          <a:lstStyle/>
          <a:p>
            <a:pPr algn="ctr"/>
            <a:r>
              <a:rPr lang="it-IT" sz="1600" dirty="0">
                <a:solidFill>
                  <a:schemeClr val="bg1"/>
                </a:solidFill>
              </a:rPr>
              <a:t>www.unibo.it</a:t>
            </a:r>
          </a:p>
        </p:txBody>
      </p:sp>
    </p:spTree>
    <p:extLst>
      <p:ext uri="{BB962C8B-B14F-4D97-AF65-F5344CB8AC3E}">
        <p14:creationId xmlns:p14="http://schemas.microsoft.com/office/powerpoint/2010/main" val="1868398845"/>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hyperlink" Target="https://youtu.be/iVQL99P7ru0?si=FFhD9XkKIN-HtRXD"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JhJ1EaoTDtQ?si=B6gCOLQiHn04Ogu0"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hyperlink" Target="https://youtu.be/NXyzpMDtpSE?si=62_MNdmPYZZOO0Yt"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7AF4BBC3-45FE-6A35-2442-50BD08F573BB}"/>
              </a:ext>
            </a:extLst>
          </p:cNvPr>
          <p:cNvSpPr>
            <a:spLocks noGrp="1"/>
          </p:cNvSpPr>
          <p:nvPr>
            <p:ph type="body" sz="quarter" idx="10"/>
          </p:nvPr>
        </p:nvSpPr>
        <p:spPr/>
        <p:txBody>
          <a:bodyPr/>
          <a:lstStyle/>
          <a:p>
            <a:r>
              <a:rPr lang="en-GB" dirty="0"/>
              <a:t>Algorithmic Management </a:t>
            </a:r>
          </a:p>
          <a:p>
            <a:endParaRPr lang="en-GB" dirty="0"/>
          </a:p>
        </p:txBody>
      </p:sp>
    </p:spTree>
    <p:extLst>
      <p:ext uri="{BB962C8B-B14F-4D97-AF65-F5344CB8AC3E}">
        <p14:creationId xmlns:p14="http://schemas.microsoft.com/office/powerpoint/2010/main" val="21955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0053B446-64C4-6677-F573-8066C9E908C8}"/>
              </a:ext>
            </a:extLst>
          </p:cNvPr>
          <p:cNvSpPr txBox="1"/>
          <p:nvPr/>
        </p:nvSpPr>
        <p:spPr>
          <a:xfrm>
            <a:off x="173275" y="568330"/>
            <a:ext cx="3456384"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a:t>Right to object</a:t>
            </a:r>
          </a:p>
          <a:p>
            <a:endParaRPr lang="en-GB" dirty="0"/>
          </a:p>
          <a:p>
            <a:r>
              <a:rPr lang="en-GB" dirty="0"/>
              <a:t>Art. 21.1 and 22.1 GDPR – Right not to be subject to fully automated decision-making that produces legal effects on her</a:t>
            </a:r>
          </a:p>
        </p:txBody>
      </p:sp>
      <p:sp>
        <p:nvSpPr>
          <p:cNvPr id="7" name="CasellaDiTesto 6">
            <a:extLst>
              <a:ext uri="{FF2B5EF4-FFF2-40B4-BE49-F238E27FC236}">
                <a16:creationId xmlns:a16="http://schemas.microsoft.com/office/drawing/2014/main" id="{4607FFA4-A2D8-2099-335C-97CADE0E216F}"/>
              </a:ext>
            </a:extLst>
          </p:cNvPr>
          <p:cNvSpPr txBox="1"/>
          <p:nvPr/>
        </p:nvSpPr>
        <p:spPr>
          <a:xfrm>
            <a:off x="3384499" y="1340768"/>
            <a:ext cx="2988617"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Art. 22.2 GDPR  </a:t>
            </a:r>
          </a:p>
          <a:p>
            <a:r>
              <a:rPr lang="en-GB" dirty="0"/>
              <a:t>- Not applicable if necessary for entering into, or performance of, a contract between the data subject and a data controller </a:t>
            </a:r>
          </a:p>
          <a:p>
            <a:r>
              <a:rPr lang="en-GB" dirty="0"/>
              <a:t>- Based on a compelling legitimate ground</a:t>
            </a:r>
          </a:p>
        </p:txBody>
      </p:sp>
      <p:sp>
        <p:nvSpPr>
          <p:cNvPr id="8" name="CasellaDiTesto 7">
            <a:extLst>
              <a:ext uri="{FF2B5EF4-FFF2-40B4-BE49-F238E27FC236}">
                <a16:creationId xmlns:a16="http://schemas.microsoft.com/office/drawing/2014/main" id="{CB1CECCE-A46E-2503-AE27-4760DE76F718}"/>
              </a:ext>
            </a:extLst>
          </p:cNvPr>
          <p:cNvSpPr txBox="1"/>
          <p:nvPr/>
        </p:nvSpPr>
        <p:spPr>
          <a:xfrm>
            <a:off x="683568" y="3823273"/>
            <a:ext cx="3573907"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GB" dirty="0"/>
              <a:t>Justification based on the needs of the employment contract</a:t>
            </a:r>
          </a:p>
        </p:txBody>
      </p:sp>
      <p:sp>
        <p:nvSpPr>
          <p:cNvPr id="9" name="CasellaDiTesto 8">
            <a:extLst>
              <a:ext uri="{FF2B5EF4-FFF2-40B4-BE49-F238E27FC236}">
                <a16:creationId xmlns:a16="http://schemas.microsoft.com/office/drawing/2014/main" id="{5659CADF-8EB6-8ADD-9C31-CF389141694A}"/>
              </a:ext>
            </a:extLst>
          </p:cNvPr>
          <p:cNvSpPr txBox="1"/>
          <p:nvPr/>
        </p:nvSpPr>
        <p:spPr>
          <a:xfrm>
            <a:off x="173275" y="4609291"/>
            <a:ext cx="6048920" cy="18158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600" dirty="0">
                <a:effectLst/>
              </a:rPr>
              <a:t>A business advertises an open position. It receives tens of thousands of applications. Due to the exceptionally high volume of applications, the business may find that it is not practically possible to identify fitting candidates without first using fully automated means to sift out irrelevant applications. In this case, automated decision-making may be necessary in order to make a short list of possible candidates, with the intention of entering into a contract with a data subject </a:t>
            </a:r>
            <a:endParaRPr lang="en-GB" dirty="0"/>
          </a:p>
        </p:txBody>
      </p:sp>
      <p:sp>
        <p:nvSpPr>
          <p:cNvPr id="5" name="CasellaDiTesto 4">
            <a:extLst>
              <a:ext uri="{FF2B5EF4-FFF2-40B4-BE49-F238E27FC236}">
                <a16:creationId xmlns:a16="http://schemas.microsoft.com/office/drawing/2014/main" id="{F7152261-E033-2748-3BE7-9109E5714C15}"/>
              </a:ext>
            </a:extLst>
          </p:cNvPr>
          <p:cNvSpPr txBox="1"/>
          <p:nvPr/>
        </p:nvSpPr>
        <p:spPr>
          <a:xfrm>
            <a:off x="7047615" y="1100159"/>
            <a:ext cx="1979712" cy="53553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a:t>Right to Human interface</a:t>
            </a:r>
          </a:p>
          <a:p>
            <a:endParaRPr lang="en-GB" dirty="0"/>
          </a:p>
          <a:p>
            <a:r>
              <a:rPr lang="en-GB" dirty="0"/>
              <a:t>Art. 22.3 GDPR - </a:t>
            </a:r>
            <a:r>
              <a:rPr lang="en-GB" sz="1800" dirty="0">
                <a:effectLst/>
              </a:rPr>
              <a:t>the data subject (the worker) has at least the right to obtain human </a:t>
            </a:r>
            <a:endParaRPr lang="en-GB" dirty="0"/>
          </a:p>
          <a:p>
            <a:r>
              <a:rPr lang="en-GB" sz="1800" dirty="0">
                <a:effectLst/>
              </a:rPr>
              <a:t>intervention on the part of the controller (the employer). </a:t>
            </a:r>
            <a:endParaRPr lang="en-GB" dirty="0"/>
          </a:p>
          <a:p>
            <a:r>
              <a:rPr lang="en-GB" sz="1800" dirty="0">
                <a:effectLst/>
              </a:rPr>
              <a:t>the right to express his or her point of view (to obtain an explanation) and to contest the decision</a:t>
            </a:r>
            <a:r>
              <a:rPr lang="en-GB" dirty="0"/>
              <a:t>.</a:t>
            </a:r>
          </a:p>
        </p:txBody>
      </p:sp>
      <p:sp>
        <p:nvSpPr>
          <p:cNvPr id="10" name="Freccia destra 9">
            <a:extLst>
              <a:ext uri="{FF2B5EF4-FFF2-40B4-BE49-F238E27FC236}">
                <a16:creationId xmlns:a16="http://schemas.microsoft.com/office/drawing/2014/main" id="{CAE3E1E2-69C8-606C-2EE2-41E7DEF7EB11}"/>
              </a:ext>
            </a:extLst>
          </p:cNvPr>
          <p:cNvSpPr/>
          <p:nvPr/>
        </p:nvSpPr>
        <p:spPr>
          <a:xfrm>
            <a:off x="6547358" y="1999386"/>
            <a:ext cx="415225" cy="506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sellaDiTesto 10">
            <a:extLst>
              <a:ext uri="{FF2B5EF4-FFF2-40B4-BE49-F238E27FC236}">
                <a16:creationId xmlns:a16="http://schemas.microsoft.com/office/drawing/2014/main" id="{927DBCA7-25A2-F144-7370-869C4B4201AD}"/>
              </a:ext>
            </a:extLst>
          </p:cNvPr>
          <p:cNvSpPr txBox="1"/>
          <p:nvPr/>
        </p:nvSpPr>
        <p:spPr>
          <a:xfrm>
            <a:off x="6355462" y="1414989"/>
            <a:ext cx="755539"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a:t>In any case</a:t>
            </a:r>
          </a:p>
        </p:txBody>
      </p:sp>
      <p:sp>
        <p:nvSpPr>
          <p:cNvPr id="2" name="Segnaposto testo 1">
            <a:extLst>
              <a:ext uri="{FF2B5EF4-FFF2-40B4-BE49-F238E27FC236}">
                <a16:creationId xmlns:a16="http://schemas.microsoft.com/office/drawing/2014/main" id="{9E6A576E-E3B0-5745-2DD1-974EAEF45804}"/>
              </a:ext>
            </a:extLst>
          </p:cNvPr>
          <p:cNvSpPr txBox="1">
            <a:spLocks/>
          </p:cNvSpPr>
          <p:nvPr/>
        </p:nvSpPr>
        <p:spPr>
          <a:xfrm>
            <a:off x="359569" y="0"/>
            <a:ext cx="8424862" cy="648071"/>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dirty="0">
                <a:solidFill>
                  <a:srgbClr val="C00000"/>
                </a:solidFill>
                <a:latin typeface="Century Gothic" panose="020B0502020202020204" pitchFamily="34" charset="0"/>
              </a:rPr>
              <a:t>GDPR</a:t>
            </a:r>
          </a:p>
        </p:txBody>
      </p:sp>
      <p:sp>
        <p:nvSpPr>
          <p:cNvPr id="3" name="Freccia giù 2">
            <a:extLst>
              <a:ext uri="{FF2B5EF4-FFF2-40B4-BE49-F238E27FC236}">
                <a16:creationId xmlns:a16="http://schemas.microsoft.com/office/drawing/2014/main" id="{91F64B8A-8D3C-289B-8C45-D23620AEE564}"/>
              </a:ext>
            </a:extLst>
          </p:cNvPr>
          <p:cNvSpPr/>
          <p:nvPr/>
        </p:nvSpPr>
        <p:spPr>
          <a:xfrm rot="3401591">
            <a:off x="2577985" y="2509695"/>
            <a:ext cx="304457" cy="13067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8694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CAB51AF-3097-B502-7D87-36E76938FDD6}"/>
              </a:ext>
            </a:extLst>
          </p:cNvPr>
          <p:cNvSpPr txBox="1"/>
          <p:nvPr/>
        </p:nvSpPr>
        <p:spPr>
          <a:xfrm>
            <a:off x="253278" y="275163"/>
            <a:ext cx="3528392" cy="31393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t>Right to be informed</a:t>
            </a:r>
          </a:p>
          <a:p>
            <a:endParaRPr lang="en-GB" dirty="0"/>
          </a:p>
          <a:p>
            <a:r>
              <a:rPr lang="en-GB" sz="1800" dirty="0">
                <a:effectLst/>
              </a:rPr>
              <a:t>Art. 15.1</a:t>
            </a:r>
            <a:r>
              <a:rPr lang="en-GB" dirty="0"/>
              <a:t>.</a:t>
            </a:r>
            <a:r>
              <a:rPr lang="en-GB" sz="1800" dirty="0">
                <a:effectLst/>
              </a:rPr>
              <a:t>h GDPR - A data subject has the right to obtain information about the existence of (fully) automated decision-making, including profiling, and to </a:t>
            </a:r>
            <a:r>
              <a:rPr lang="en-GB" sz="1800" b="1" dirty="0">
                <a:effectLst/>
              </a:rPr>
              <a:t>receive meaningful information </a:t>
            </a:r>
            <a:r>
              <a:rPr lang="en-GB" sz="1800" dirty="0">
                <a:effectLst/>
              </a:rPr>
              <a:t>about the </a:t>
            </a:r>
            <a:r>
              <a:rPr lang="en-GB" sz="1800" b="1" dirty="0">
                <a:effectLst/>
              </a:rPr>
              <a:t>logic involved</a:t>
            </a:r>
            <a:r>
              <a:rPr lang="en-GB" sz="1800" dirty="0">
                <a:effectLst/>
              </a:rPr>
              <a:t>, as well as the </a:t>
            </a:r>
            <a:r>
              <a:rPr lang="en-GB" sz="1800" b="1" dirty="0">
                <a:effectLst/>
              </a:rPr>
              <a:t>significance </a:t>
            </a:r>
            <a:r>
              <a:rPr lang="en-GB" sz="1800" dirty="0">
                <a:effectLst/>
              </a:rPr>
              <a:t>and the </a:t>
            </a:r>
            <a:r>
              <a:rPr lang="en-GB" sz="1800" b="1" dirty="0">
                <a:effectLst/>
              </a:rPr>
              <a:t>envisaged consequences </a:t>
            </a:r>
            <a:r>
              <a:rPr lang="en-GB" sz="1800" dirty="0">
                <a:effectLst/>
              </a:rPr>
              <a:t>of such processing</a:t>
            </a:r>
            <a:endParaRPr lang="en-GB" dirty="0"/>
          </a:p>
        </p:txBody>
      </p:sp>
      <p:sp>
        <p:nvSpPr>
          <p:cNvPr id="7" name="CasellaDiTesto 6">
            <a:extLst>
              <a:ext uri="{FF2B5EF4-FFF2-40B4-BE49-F238E27FC236}">
                <a16:creationId xmlns:a16="http://schemas.microsoft.com/office/drawing/2014/main" id="{72F27766-A859-A3D6-3476-E98188C1AA40}"/>
              </a:ext>
            </a:extLst>
          </p:cNvPr>
          <p:cNvSpPr txBox="1"/>
          <p:nvPr/>
        </p:nvSpPr>
        <p:spPr>
          <a:xfrm>
            <a:off x="4358951" y="980728"/>
            <a:ext cx="2664296" cy="147732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t>It</a:t>
            </a:r>
            <a:r>
              <a:rPr lang="en-GB" sz="1800" dirty="0">
                <a:effectLst/>
              </a:rPr>
              <a:t> may be challenging to understand how an automated decision-making process or profiling works</a:t>
            </a:r>
            <a:endParaRPr lang="en-GB" dirty="0"/>
          </a:p>
        </p:txBody>
      </p:sp>
      <p:sp>
        <p:nvSpPr>
          <p:cNvPr id="8" name="CasellaDiTesto 7">
            <a:extLst>
              <a:ext uri="{FF2B5EF4-FFF2-40B4-BE49-F238E27FC236}">
                <a16:creationId xmlns:a16="http://schemas.microsoft.com/office/drawing/2014/main" id="{682DCC08-7985-5CBE-C5F2-188A719D8CAF}"/>
              </a:ext>
            </a:extLst>
          </p:cNvPr>
          <p:cNvSpPr txBox="1"/>
          <p:nvPr/>
        </p:nvSpPr>
        <p:spPr>
          <a:xfrm>
            <a:off x="1115616" y="5013176"/>
            <a:ext cx="6768752" cy="46166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2400" dirty="0"/>
              <a:t>Directive on Platform Work</a:t>
            </a:r>
          </a:p>
        </p:txBody>
      </p:sp>
      <p:sp>
        <p:nvSpPr>
          <p:cNvPr id="9" name="Freccia giù 8">
            <a:extLst>
              <a:ext uri="{FF2B5EF4-FFF2-40B4-BE49-F238E27FC236}">
                <a16:creationId xmlns:a16="http://schemas.microsoft.com/office/drawing/2014/main" id="{BAA6FE75-8B30-E46F-BC3D-027E67519E4A}"/>
              </a:ext>
            </a:extLst>
          </p:cNvPr>
          <p:cNvSpPr/>
          <p:nvPr/>
        </p:nvSpPr>
        <p:spPr>
          <a:xfrm>
            <a:off x="3747762" y="3863952"/>
            <a:ext cx="1222378" cy="86409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4815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CBAA5EA-2594-6448-989B-0EEA31811416}"/>
              </a:ext>
            </a:extLst>
          </p:cNvPr>
          <p:cNvSpPr txBox="1"/>
          <p:nvPr/>
        </p:nvSpPr>
        <p:spPr>
          <a:xfrm>
            <a:off x="2279624" y="362779"/>
            <a:ext cx="4032696" cy="3385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1600" dirty="0"/>
              <a:t>Right to information regarding</a:t>
            </a:r>
          </a:p>
        </p:txBody>
      </p:sp>
      <p:sp>
        <p:nvSpPr>
          <p:cNvPr id="5" name="CasellaDiTesto 4">
            <a:extLst>
              <a:ext uri="{FF2B5EF4-FFF2-40B4-BE49-F238E27FC236}">
                <a16:creationId xmlns:a16="http://schemas.microsoft.com/office/drawing/2014/main" id="{8EB1B3C6-DB9D-AE48-ACE7-55F340E9F0E4}"/>
              </a:ext>
            </a:extLst>
          </p:cNvPr>
          <p:cNvSpPr txBox="1"/>
          <p:nvPr/>
        </p:nvSpPr>
        <p:spPr>
          <a:xfrm>
            <a:off x="217859" y="836067"/>
            <a:ext cx="4175593"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GB" sz="1600" b="1" dirty="0"/>
              <a:t>automated monitoring systems </a:t>
            </a:r>
            <a:r>
              <a:rPr lang="en-GB" sz="1600" dirty="0"/>
              <a:t>(supervision and evaluation of work)</a:t>
            </a:r>
          </a:p>
        </p:txBody>
      </p:sp>
      <p:sp>
        <p:nvSpPr>
          <p:cNvPr id="6" name="CasellaDiTesto 5">
            <a:extLst>
              <a:ext uri="{FF2B5EF4-FFF2-40B4-BE49-F238E27FC236}">
                <a16:creationId xmlns:a16="http://schemas.microsoft.com/office/drawing/2014/main" id="{6559E3FA-E4BF-724D-AB41-AA3DD3EF46F8}"/>
              </a:ext>
            </a:extLst>
          </p:cNvPr>
          <p:cNvSpPr txBox="1"/>
          <p:nvPr/>
        </p:nvSpPr>
        <p:spPr>
          <a:xfrm>
            <a:off x="4683226" y="836067"/>
            <a:ext cx="4175594" cy="132343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GB" sz="1600" b="1" dirty="0"/>
              <a:t>automated decision-making systems </a:t>
            </a:r>
          </a:p>
          <a:p>
            <a:r>
              <a:rPr lang="en-GB" sz="1600" dirty="0"/>
              <a:t>(taking or </a:t>
            </a:r>
            <a:r>
              <a:rPr lang="en-GB" sz="1600" i="1" dirty="0"/>
              <a:t>supporting </a:t>
            </a:r>
            <a:r>
              <a:rPr lang="en-GB" sz="1600" dirty="0"/>
              <a:t>decisions affecting working conditions, such as assignments, earnings, safety and health, working time, promotion, suspension or termination)</a:t>
            </a:r>
          </a:p>
        </p:txBody>
      </p:sp>
      <p:sp>
        <p:nvSpPr>
          <p:cNvPr id="7" name="CasellaDiTesto 6">
            <a:extLst>
              <a:ext uri="{FF2B5EF4-FFF2-40B4-BE49-F238E27FC236}">
                <a16:creationId xmlns:a16="http://schemas.microsoft.com/office/drawing/2014/main" id="{C19FEFB9-5BF8-E244-B797-3E20A88A4897}"/>
              </a:ext>
            </a:extLst>
          </p:cNvPr>
          <p:cNvSpPr txBox="1"/>
          <p:nvPr/>
        </p:nvSpPr>
        <p:spPr>
          <a:xfrm>
            <a:off x="2283108" y="2303889"/>
            <a:ext cx="4034060" cy="3385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1600" dirty="0"/>
              <a:t>Information shall concern</a:t>
            </a:r>
          </a:p>
        </p:txBody>
      </p:sp>
      <p:sp>
        <p:nvSpPr>
          <p:cNvPr id="8" name="CasellaDiTesto 7">
            <a:extLst>
              <a:ext uri="{FF2B5EF4-FFF2-40B4-BE49-F238E27FC236}">
                <a16:creationId xmlns:a16="http://schemas.microsoft.com/office/drawing/2014/main" id="{C6966CE0-DDFC-8C4A-BACB-335DBBFA1A4C}"/>
              </a:ext>
            </a:extLst>
          </p:cNvPr>
          <p:cNvSpPr txBox="1"/>
          <p:nvPr/>
        </p:nvSpPr>
        <p:spPr>
          <a:xfrm>
            <a:off x="217859" y="2732264"/>
            <a:ext cx="4177829"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 -The system is in use </a:t>
            </a:r>
          </a:p>
          <a:p>
            <a:r>
              <a:rPr lang="en-GB" sz="1600" dirty="0"/>
              <a:t>- The categories of actions monitored or evaluated </a:t>
            </a:r>
          </a:p>
        </p:txBody>
      </p:sp>
      <p:sp>
        <p:nvSpPr>
          <p:cNvPr id="9" name="CasellaDiTesto 8">
            <a:extLst>
              <a:ext uri="{FF2B5EF4-FFF2-40B4-BE49-F238E27FC236}">
                <a16:creationId xmlns:a16="http://schemas.microsoft.com/office/drawing/2014/main" id="{8453549E-9A25-AC4B-A549-25C12276C7C0}"/>
              </a:ext>
            </a:extLst>
          </p:cNvPr>
          <p:cNvSpPr txBox="1"/>
          <p:nvPr/>
        </p:nvSpPr>
        <p:spPr>
          <a:xfrm>
            <a:off x="4674346" y="2765767"/>
            <a:ext cx="4174976"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Tx/>
              <a:buChar char="-"/>
            </a:pPr>
            <a:r>
              <a:rPr lang="en-GB" sz="1600" dirty="0"/>
              <a:t>The system is in use</a:t>
            </a:r>
          </a:p>
          <a:p>
            <a:pPr marL="285750" indent="-285750">
              <a:buFontTx/>
              <a:buChar char="-"/>
            </a:pPr>
            <a:r>
              <a:rPr lang="en-GB" sz="1600" dirty="0"/>
              <a:t>The categories of decisions that are taken or supported</a:t>
            </a:r>
          </a:p>
          <a:p>
            <a:pPr marL="285750" indent="-285750">
              <a:buFontTx/>
              <a:buChar char="-"/>
            </a:pPr>
            <a:r>
              <a:rPr lang="en-GB" sz="1600" dirty="0"/>
              <a:t>Parameters they consider</a:t>
            </a:r>
          </a:p>
          <a:p>
            <a:pPr marL="285750" indent="-285750">
              <a:buFontTx/>
              <a:buChar char="-"/>
            </a:pPr>
            <a:r>
              <a:rPr lang="en-GB" sz="1600" dirty="0"/>
              <a:t>The grounds for decisions affecting the worker’s account or payment</a:t>
            </a:r>
            <a:endParaRPr lang="en-GB" sz="1600" dirty="0">
              <a:effectLst/>
            </a:endParaRPr>
          </a:p>
        </p:txBody>
      </p:sp>
      <p:sp>
        <p:nvSpPr>
          <p:cNvPr id="11" name="CasellaDiTesto 10">
            <a:extLst>
              <a:ext uri="{FF2B5EF4-FFF2-40B4-BE49-F238E27FC236}">
                <a16:creationId xmlns:a16="http://schemas.microsoft.com/office/drawing/2014/main" id="{75DF2C83-F4B0-0E47-A2A7-4B33BA6A8F12}"/>
              </a:ext>
            </a:extLst>
          </p:cNvPr>
          <p:cNvSpPr txBox="1"/>
          <p:nvPr/>
        </p:nvSpPr>
        <p:spPr>
          <a:xfrm>
            <a:off x="33660" y="5036197"/>
            <a:ext cx="2782682" cy="5539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00"/>
              <a:t>Workers on first working day (latest)</a:t>
            </a:r>
          </a:p>
        </p:txBody>
      </p:sp>
      <p:sp>
        <p:nvSpPr>
          <p:cNvPr id="13" name="CasellaDiTesto 12">
            <a:extLst>
              <a:ext uri="{FF2B5EF4-FFF2-40B4-BE49-F238E27FC236}">
                <a16:creationId xmlns:a16="http://schemas.microsoft.com/office/drawing/2014/main" id="{72573499-0821-774E-93F8-C0D88E2A41AD}"/>
              </a:ext>
            </a:extLst>
          </p:cNvPr>
          <p:cNvSpPr txBox="1"/>
          <p:nvPr/>
        </p:nvSpPr>
        <p:spPr>
          <a:xfrm>
            <a:off x="2917550" y="4920781"/>
            <a:ext cx="2507507" cy="7848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00" dirty="0"/>
              <a:t>Workers’ representatives and</a:t>
            </a:r>
          </a:p>
          <a:p>
            <a:r>
              <a:rPr lang="en-GB" sz="1500" dirty="0"/>
              <a:t>national labour authorities, upon request </a:t>
            </a:r>
          </a:p>
        </p:txBody>
      </p:sp>
      <p:sp>
        <p:nvSpPr>
          <p:cNvPr id="15" name="CasellaDiTesto 14">
            <a:extLst>
              <a:ext uri="{FF2B5EF4-FFF2-40B4-BE49-F238E27FC236}">
                <a16:creationId xmlns:a16="http://schemas.microsoft.com/office/drawing/2014/main" id="{0DB32122-F46A-0E23-D6BB-197B43D6E7A6}"/>
              </a:ext>
            </a:extLst>
          </p:cNvPr>
          <p:cNvSpPr txBox="1"/>
          <p:nvPr/>
        </p:nvSpPr>
        <p:spPr>
          <a:xfrm>
            <a:off x="5538225" y="4805365"/>
            <a:ext cx="3572115"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00" dirty="0"/>
              <a:t>M</a:t>
            </a:r>
            <a:r>
              <a:rPr lang="en-GB" sz="1500" dirty="0">
                <a:effectLst/>
              </a:rPr>
              <a:t>ay be in electronic format, presented in a concise, transparent, intelligible and easily accessible form, using clear and plain language”</a:t>
            </a:r>
            <a:endParaRPr lang="en-GB" sz="1500" dirty="0"/>
          </a:p>
        </p:txBody>
      </p:sp>
      <p:sp>
        <p:nvSpPr>
          <p:cNvPr id="10" name="CasellaDiTesto 9">
            <a:extLst>
              <a:ext uri="{FF2B5EF4-FFF2-40B4-BE49-F238E27FC236}">
                <a16:creationId xmlns:a16="http://schemas.microsoft.com/office/drawing/2014/main" id="{CBB660AD-CEF7-364A-BECC-8C3A8FB9347D}"/>
              </a:ext>
            </a:extLst>
          </p:cNvPr>
          <p:cNvSpPr txBox="1"/>
          <p:nvPr/>
        </p:nvSpPr>
        <p:spPr>
          <a:xfrm>
            <a:off x="2309613" y="4384554"/>
            <a:ext cx="4034060" cy="33855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1600" dirty="0"/>
              <a:t>Information shall be given to</a:t>
            </a:r>
          </a:p>
        </p:txBody>
      </p:sp>
    </p:spTree>
    <p:extLst>
      <p:ext uri="{BB962C8B-B14F-4D97-AF65-F5344CB8AC3E}">
        <p14:creationId xmlns:p14="http://schemas.microsoft.com/office/powerpoint/2010/main" val="62367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F292D87-4EF3-4E47-B738-1BF87E2421CC}"/>
              </a:ext>
            </a:extLst>
          </p:cNvPr>
          <p:cNvSpPr txBox="1"/>
          <p:nvPr/>
        </p:nvSpPr>
        <p:spPr>
          <a:xfrm>
            <a:off x="251520" y="332656"/>
            <a:ext cx="5328592"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Platforms/Employers should </a:t>
            </a:r>
            <a:r>
              <a:rPr lang="en-GB" i="1" dirty="0"/>
              <a:t>regularly</a:t>
            </a:r>
            <a:r>
              <a:rPr lang="en-GB" dirty="0"/>
              <a:t> </a:t>
            </a:r>
            <a:r>
              <a:rPr lang="en-GB" b="1" dirty="0"/>
              <a:t>monitor and evaluate </a:t>
            </a:r>
            <a:r>
              <a:rPr lang="en-GB" dirty="0"/>
              <a:t>the impact of individual decisions taken or supported by automated monitoring and decision-making systems on working conditions (H&amp;S in the first place)</a:t>
            </a:r>
          </a:p>
        </p:txBody>
      </p:sp>
      <p:sp>
        <p:nvSpPr>
          <p:cNvPr id="5" name="CasellaDiTesto 4">
            <a:extLst>
              <a:ext uri="{FF2B5EF4-FFF2-40B4-BE49-F238E27FC236}">
                <a16:creationId xmlns:a16="http://schemas.microsoft.com/office/drawing/2014/main" id="{D4C8D2B9-D9A3-9A4F-A2FA-60E6D23CB3B5}"/>
              </a:ext>
            </a:extLst>
          </p:cNvPr>
          <p:cNvSpPr txBox="1"/>
          <p:nvPr/>
        </p:nvSpPr>
        <p:spPr>
          <a:xfrm>
            <a:off x="5549404" y="1043820"/>
            <a:ext cx="2886321"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a:t>Human monitoring </a:t>
            </a:r>
          </a:p>
          <a:p>
            <a:pPr marL="285750" indent="-285750">
              <a:buFontTx/>
              <a:buChar char="-"/>
            </a:pPr>
            <a:r>
              <a:rPr lang="en-GB" dirty="0"/>
              <a:t>necessary competence, training and authority</a:t>
            </a:r>
          </a:p>
          <a:p>
            <a:pPr marL="285750" indent="-285750">
              <a:buFontTx/>
              <a:buChar char="-"/>
            </a:pPr>
            <a:r>
              <a:rPr lang="en-GB" dirty="0"/>
              <a:t>Protection against retaliation</a:t>
            </a:r>
          </a:p>
        </p:txBody>
      </p:sp>
      <p:sp>
        <p:nvSpPr>
          <p:cNvPr id="7" name="CasellaDiTesto 6">
            <a:extLst>
              <a:ext uri="{FF2B5EF4-FFF2-40B4-BE49-F238E27FC236}">
                <a16:creationId xmlns:a16="http://schemas.microsoft.com/office/drawing/2014/main" id="{1411ABDF-0606-FC49-AA8D-81C5BD6BFAE9}"/>
              </a:ext>
            </a:extLst>
          </p:cNvPr>
          <p:cNvSpPr txBox="1"/>
          <p:nvPr/>
        </p:nvSpPr>
        <p:spPr>
          <a:xfrm>
            <a:off x="220812" y="2954039"/>
            <a:ext cx="5328592" cy="230832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Workers can obtain </a:t>
            </a:r>
            <a:r>
              <a:rPr lang="en-GB" b="1" dirty="0"/>
              <a:t>explanations </a:t>
            </a:r>
            <a:r>
              <a:rPr lang="en-GB" dirty="0"/>
              <a:t>for significant decisions affecting their working conditions</a:t>
            </a:r>
          </a:p>
          <a:p>
            <a:endParaRPr lang="en-GB" dirty="0"/>
          </a:p>
          <a:p>
            <a:r>
              <a:rPr lang="en-GB" dirty="0"/>
              <a:t>Right to request the digital labour platform to </a:t>
            </a:r>
            <a:r>
              <a:rPr lang="en-GB" b="1" dirty="0"/>
              <a:t>review </a:t>
            </a:r>
            <a:r>
              <a:rPr lang="en-GB" dirty="0"/>
              <a:t>that decision (within one week)</a:t>
            </a:r>
          </a:p>
          <a:p>
            <a:endParaRPr lang="en-GB" dirty="0"/>
          </a:p>
          <a:p>
            <a:r>
              <a:rPr lang="en-GB" dirty="0"/>
              <a:t>Right to challenge the decision and claim for ad adequate compensation in case of violation of rights</a:t>
            </a:r>
          </a:p>
        </p:txBody>
      </p:sp>
      <p:sp>
        <p:nvSpPr>
          <p:cNvPr id="8" name="CasellaDiTesto 7">
            <a:extLst>
              <a:ext uri="{FF2B5EF4-FFF2-40B4-BE49-F238E27FC236}">
                <a16:creationId xmlns:a16="http://schemas.microsoft.com/office/drawing/2014/main" id="{F598C6E3-7FF8-3740-A6DF-E7B64856FF8B}"/>
              </a:ext>
            </a:extLst>
          </p:cNvPr>
          <p:cNvSpPr txBox="1"/>
          <p:nvPr/>
        </p:nvSpPr>
        <p:spPr>
          <a:xfrm>
            <a:off x="6087189" y="2954039"/>
            <a:ext cx="2769101"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b="1" dirty="0"/>
              <a:t>Contact person </a:t>
            </a:r>
            <a:r>
              <a:rPr lang="en-GB" dirty="0"/>
              <a:t>(algorithmic management officer)</a:t>
            </a:r>
          </a:p>
          <a:p>
            <a:r>
              <a:rPr lang="en-GB" dirty="0"/>
              <a:t>- necessary competence, training and authority</a:t>
            </a:r>
          </a:p>
        </p:txBody>
      </p:sp>
      <p:sp>
        <p:nvSpPr>
          <p:cNvPr id="3" name="Freccia destra 2">
            <a:extLst>
              <a:ext uri="{FF2B5EF4-FFF2-40B4-BE49-F238E27FC236}">
                <a16:creationId xmlns:a16="http://schemas.microsoft.com/office/drawing/2014/main" id="{81393D9C-6E9A-D149-94D8-160268EF7552}"/>
              </a:ext>
            </a:extLst>
          </p:cNvPr>
          <p:cNvSpPr/>
          <p:nvPr/>
        </p:nvSpPr>
        <p:spPr>
          <a:xfrm>
            <a:off x="5265340" y="3232312"/>
            <a:ext cx="746820" cy="2416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sellaDiTesto 1">
            <a:extLst>
              <a:ext uri="{FF2B5EF4-FFF2-40B4-BE49-F238E27FC236}">
                <a16:creationId xmlns:a16="http://schemas.microsoft.com/office/drawing/2014/main" id="{95B66D3E-0CE3-CC1B-37E9-BB9BF1034744}"/>
              </a:ext>
            </a:extLst>
          </p:cNvPr>
          <p:cNvSpPr txBox="1"/>
          <p:nvPr/>
        </p:nvSpPr>
        <p:spPr>
          <a:xfrm>
            <a:off x="251520" y="5694879"/>
            <a:ext cx="8353176"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a:t>Information and consultation of </a:t>
            </a:r>
            <a:r>
              <a:rPr lang="en-GB" b="1" dirty="0"/>
              <a:t>platform workers’ representatives </a:t>
            </a:r>
            <a:r>
              <a:rPr lang="en-GB" dirty="0"/>
              <a:t>on decisions likely to lead to the </a:t>
            </a:r>
            <a:r>
              <a:rPr lang="en-GB" b="1" dirty="0"/>
              <a:t>introduction </a:t>
            </a:r>
            <a:r>
              <a:rPr lang="en-GB" dirty="0"/>
              <a:t>of or </a:t>
            </a:r>
            <a:r>
              <a:rPr lang="en-GB" b="1" dirty="0"/>
              <a:t>substantial changes </a:t>
            </a:r>
            <a:r>
              <a:rPr lang="en-GB" dirty="0"/>
              <a:t>in the use of </a:t>
            </a:r>
            <a:r>
              <a:rPr lang="en-GB" b="1" dirty="0"/>
              <a:t>automated monitoring and decision-making systems</a:t>
            </a:r>
          </a:p>
        </p:txBody>
      </p:sp>
    </p:spTree>
    <p:extLst>
      <p:ext uri="{BB962C8B-B14F-4D97-AF65-F5344CB8AC3E}">
        <p14:creationId xmlns:p14="http://schemas.microsoft.com/office/powerpoint/2010/main" val="1508115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7122673-87AE-6029-E860-7089AC2F59F7}"/>
              </a:ext>
            </a:extLst>
          </p:cNvPr>
          <p:cNvSpPr txBox="1"/>
          <p:nvPr/>
        </p:nvSpPr>
        <p:spPr>
          <a:xfrm>
            <a:off x="433632" y="1484784"/>
            <a:ext cx="705678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t>Visible discriminations</a:t>
            </a:r>
            <a:r>
              <a:rPr lang="en-GB" dirty="0"/>
              <a:t>: Algorithm needs inputs</a:t>
            </a:r>
          </a:p>
          <a:p>
            <a:endParaRPr lang="en-GB" dirty="0"/>
          </a:p>
          <a:p>
            <a:r>
              <a:rPr lang="en-GB" dirty="0"/>
              <a:t>- Inputs can include prohibited ground for discriminations: i.e. the code excludes pregnant women</a:t>
            </a:r>
          </a:p>
        </p:txBody>
      </p:sp>
      <p:sp>
        <p:nvSpPr>
          <p:cNvPr id="5" name="CasellaDiTesto 4">
            <a:extLst>
              <a:ext uri="{FF2B5EF4-FFF2-40B4-BE49-F238E27FC236}">
                <a16:creationId xmlns:a16="http://schemas.microsoft.com/office/drawing/2014/main" id="{47335AF7-148E-266A-0997-CACCD896A9AE}"/>
              </a:ext>
            </a:extLst>
          </p:cNvPr>
          <p:cNvSpPr txBox="1"/>
          <p:nvPr/>
        </p:nvSpPr>
        <p:spPr>
          <a:xfrm>
            <a:off x="433632" y="3212976"/>
            <a:ext cx="7128792"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dirty="0"/>
              <a:t>Hidden discrimination</a:t>
            </a:r>
            <a:r>
              <a:rPr lang="en-GB" dirty="0"/>
              <a:t>: lack representativeness in the data used when algorithm learns by examples</a:t>
            </a:r>
          </a:p>
          <a:p>
            <a:endParaRPr lang="en-GB" dirty="0"/>
          </a:p>
          <a:p>
            <a:pPr marL="285750" indent="-285750">
              <a:buFontTx/>
              <a:buChar char="-"/>
            </a:pPr>
            <a:r>
              <a:rPr lang="en-GB" dirty="0"/>
              <a:t>if data mining treats cases in which prejudice has played some role as valid examples to learn from, that rule may simply reproduce the prejudice involved in these earlier cases</a:t>
            </a:r>
          </a:p>
          <a:p>
            <a:pPr marL="285750" indent="-285750">
              <a:buFontTx/>
              <a:buChar char="-"/>
            </a:pPr>
            <a:r>
              <a:rPr lang="en-GB" dirty="0"/>
              <a:t>Defining the model or the result that algorithm should reach (i.e. the good employee, evaluating the absenteeism rate)</a:t>
            </a:r>
          </a:p>
        </p:txBody>
      </p:sp>
      <p:pic>
        <p:nvPicPr>
          <p:cNvPr id="6" name="Immagine 5">
            <a:extLst>
              <a:ext uri="{FF2B5EF4-FFF2-40B4-BE49-F238E27FC236}">
                <a16:creationId xmlns:a16="http://schemas.microsoft.com/office/drawing/2014/main" id="{64B2E9E7-DF3E-53F0-6C3D-274B1B345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1087" y="3577515"/>
            <a:ext cx="1489527" cy="1287145"/>
          </a:xfrm>
          <a:prstGeom prst="rect">
            <a:avLst/>
          </a:prstGeom>
        </p:spPr>
      </p:pic>
      <p:sp>
        <p:nvSpPr>
          <p:cNvPr id="7" name="CasellaDiTesto 6">
            <a:extLst>
              <a:ext uri="{FF2B5EF4-FFF2-40B4-BE49-F238E27FC236}">
                <a16:creationId xmlns:a16="http://schemas.microsoft.com/office/drawing/2014/main" id="{4BA4EAF3-DFF6-1067-178D-AD6648910F56}"/>
              </a:ext>
            </a:extLst>
          </p:cNvPr>
          <p:cNvSpPr txBox="1"/>
          <p:nvPr/>
        </p:nvSpPr>
        <p:spPr>
          <a:xfrm>
            <a:off x="6789363" y="5377312"/>
            <a:ext cx="130648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‘Frank’ the algorithm</a:t>
            </a:r>
          </a:p>
        </p:txBody>
      </p:sp>
      <p:sp>
        <p:nvSpPr>
          <p:cNvPr id="9" name="Segnaposto testo 1">
            <a:extLst>
              <a:ext uri="{FF2B5EF4-FFF2-40B4-BE49-F238E27FC236}">
                <a16:creationId xmlns:a16="http://schemas.microsoft.com/office/drawing/2014/main" id="{C8FB3E7A-0048-20E4-8418-5D0CEC4D8031}"/>
              </a:ext>
            </a:extLst>
          </p:cNvPr>
          <p:cNvSpPr txBox="1">
            <a:spLocks/>
          </p:cNvSpPr>
          <p:nvPr/>
        </p:nvSpPr>
        <p:spPr>
          <a:xfrm>
            <a:off x="359569" y="188640"/>
            <a:ext cx="8424862" cy="648071"/>
          </a:xfr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000" b="1" dirty="0">
                <a:solidFill>
                  <a:srgbClr val="C00000"/>
                </a:solidFill>
                <a:latin typeface="Century Gothic" panose="020B0502020202020204" pitchFamily="34" charset="0"/>
              </a:rPr>
              <a:t>Anti-Discrimination Law</a:t>
            </a:r>
          </a:p>
        </p:txBody>
      </p:sp>
    </p:spTree>
    <p:extLst>
      <p:ext uri="{BB962C8B-B14F-4D97-AF65-F5344CB8AC3E}">
        <p14:creationId xmlns:p14="http://schemas.microsoft.com/office/powerpoint/2010/main" val="2368349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4CD5D72-5C9A-42CA-E09C-188F6B242DA4}"/>
              </a:ext>
            </a:extLst>
          </p:cNvPr>
          <p:cNvSpPr txBox="1"/>
          <p:nvPr/>
        </p:nvSpPr>
        <p:spPr>
          <a:xfrm>
            <a:off x="467544" y="836712"/>
            <a:ext cx="7992888"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dirty="0"/>
              <a:t>Direct Discriminations</a:t>
            </a:r>
          </a:p>
          <a:p>
            <a:r>
              <a:rPr lang="en-GB" sz="1600" dirty="0"/>
              <a:t>A</a:t>
            </a:r>
            <a:r>
              <a:rPr lang="en-GB" sz="1600" dirty="0">
                <a:effectLst/>
              </a:rPr>
              <a:t> situation in which ‘</a:t>
            </a:r>
            <a:r>
              <a:rPr lang="en-GB" sz="1600" i="1" dirty="0">
                <a:effectLst/>
              </a:rPr>
              <a:t>one person is treated less favourably than another is, has been or would be treated in a comparable situation on the basis of one of the protected grounds defined in the relevant directives</a:t>
            </a:r>
            <a:r>
              <a:rPr lang="en-GB" sz="1600" dirty="0">
                <a:effectLst/>
              </a:rPr>
              <a:t>’ [</a:t>
            </a:r>
            <a:r>
              <a:rPr lang="it-IT" sz="1600" dirty="0"/>
              <a:t>Sex/Gender, </a:t>
            </a:r>
            <a:r>
              <a:rPr lang="it-IT" sz="1600" dirty="0" err="1"/>
              <a:t>Racial</a:t>
            </a:r>
            <a:r>
              <a:rPr lang="it-IT" sz="1600" dirty="0"/>
              <a:t> or </a:t>
            </a:r>
            <a:r>
              <a:rPr lang="it-IT" sz="1600" dirty="0" err="1"/>
              <a:t>Ethnic</a:t>
            </a:r>
            <a:r>
              <a:rPr lang="it-IT" sz="1600" dirty="0"/>
              <a:t> </a:t>
            </a:r>
            <a:r>
              <a:rPr lang="it-IT" sz="1600" dirty="0" err="1"/>
              <a:t>Origin</a:t>
            </a:r>
            <a:r>
              <a:rPr lang="it-IT" sz="1600" dirty="0"/>
              <a:t>, </a:t>
            </a:r>
            <a:r>
              <a:rPr lang="it-IT" sz="1600" dirty="0" err="1"/>
              <a:t>Religion</a:t>
            </a:r>
            <a:r>
              <a:rPr lang="it-IT" sz="1600" dirty="0"/>
              <a:t> or </a:t>
            </a:r>
            <a:r>
              <a:rPr lang="it-IT" sz="1600" dirty="0" err="1"/>
              <a:t>Belief</a:t>
            </a:r>
            <a:r>
              <a:rPr lang="it-IT" sz="1600" dirty="0"/>
              <a:t>, </a:t>
            </a:r>
            <a:r>
              <a:rPr lang="it-IT" sz="1600" dirty="0" err="1"/>
              <a:t>Disability</a:t>
            </a:r>
            <a:r>
              <a:rPr lang="it-IT" sz="1600" dirty="0"/>
              <a:t>, Age, </a:t>
            </a:r>
            <a:r>
              <a:rPr lang="it-IT" sz="1600" dirty="0" err="1"/>
              <a:t>Sexual</a:t>
            </a:r>
            <a:r>
              <a:rPr lang="it-IT" sz="1600" dirty="0"/>
              <a:t> </a:t>
            </a:r>
            <a:r>
              <a:rPr lang="it-IT" sz="1600" dirty="0" err="1"/>
              <a:t>Orientation</a:t>
            </a:r>
            <a:r>
              <a:rPr lang="it-IT" sz="1600" dirty="0"/>
              <a:t>, </a:t>
            </a:r>
            <a:r>
              <a:rPr lang="it-IT" sz="1600" dirty="0" err="1"/>
              <a:t>Nationality</a:t>
            </a:r>
            <a:r>
              <a:rPr lang="it-IT" sz="1600" dirty="0"/>
              <a:t>, </a:t>
            </a:r>
            <a:r>
              <a:rPr lang="it-IT" sz="1600" dirty="0" err="1"/>
              <a:t>Political</a:t>
            </a:r>
            <a:r>
              <a:rPr lang="it-IT" sz="1600" dirty="0"/>
              <a:t> Opinion, Social </a:t>
            </a:r>
            <a:r>
              <a:rPr lang="it-IT" sz="1600" dirty="0" err="1"/>
              <a:t>Origin</a:t>
            </a:r>
            <a:r>
              <a:rPr lang="it-IT" sz="1600" dirty="0"/>
              <a:t>]</a:t>
            </a:r>
            <a:endParaRPr lang="en-GB" sz="1600" dirty="0">
              <a:effectLst/>
            </a:endParaRPr>
          </a:p>
          <a:p>
            <a:endParaRPr lang="en-GB" sz="1600" dirty="0"/>
          </a:p>
          <a:p>
            <a:pPr marL="285750" indent="-285750">
              <a:buFont typeface="Arial" panose="020B0604020202020204" pitchFamily="34" charset="0"/>
              <a:buChar char="•"/>
            </a:pPr>
            <a:r>
              <a:rPr lang="en-GB" sz="1600" dirty="0"/>
              <a:t>It is prohibited for an algorithm to choose not to recruit women, migrants, young people, etc...</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Component of algorithms should be accessible to detect the discrimination. </a:t>
            </a:r>
          </a:p>
        </p:txBody>
      </p:sp>
      <p:sp>
        <p:nvSpPr>
          <p:cNvPr id="2" name="CasellaDiTesto 1">
            <a:extLst>
              <a:ext uri="{FF2B5EF4-FFF2-40B4-BE49-F238E27FC236}">
                <a16:creationId xmlns:a16="http://schemas.microsoft.com/office/drawing/2014/main" id="{67C41CDD-CD63-A8A0-8939-E982A491D3DE}"/>
              </a:ext>
            </a:extLst>
          </p:cNvPr>
          <p:cNvSpPr txBox="1"/>
          <p:nvPr/>
        </p:nvSpPr>
        <p:spPr>
          <a:xfrm>
            <a:off x="467544" y="332656"/>
            <a:ext cx="7992888"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t>Visible and hidden discriminations may be prohibited as they are …</a:t>
            </a:r>
          </a:p>
        </p:txBody>
      </p:sp>
      <p:sp>
        <p:nvSpPr>
          <p:cNvPr id="3" name="CasellaDiTesto 2">
            <a:extLst>
              <a:ext uri="{FF2B5EF4-FFF2-40B4-BE49-F238E27FC236}">
                <a16:creationId xmlns:a16="http://schemas.microsoft.com/office/drawing/2014/main" id="{A0DC1B8B-32B5-4DE3-3F0C-F03DF6C01A03}"/>
              </a:ext>
            </a:extLst>
          </p:cNvPr>
          <p:cNvSpPr txBox="1"/>
          <p:nvPr/>
        </p:nvSpPr>
        <p:spPr>
          <a:xfrm>
            <a:off x="453108" y="4231660"/>
            <a:ext cx="7992888" cy="206210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dirty="0"/>
              <a:t>Indirect Discriminations</a:t>
            </a:r>
          </a:p>
          <a:p>
            <a:r>
              <a:rPr lang="en-GB" sz="1600" dirty="0"/>
              <a:t>A situation where </a:t>
            </a:r>
            <a:r>
              <a:rPr lang="en-GB" sz="1600" dirty="0">
                <a:effectLst/>
              </a:rPr>
              <a:t>an apparently neutral provision, criterion or practice would put [members of a protected category] at a particular disadvantage compared with other persons, unless that provision, criterion or practice is objectively justified by a legitimate aim and the means of achieving that aim are appropriate and necessary</a:t>
            </a:r>
            <a:r>
              <a:rPr lang="en-GB" sz="1600" dirty="0"/>
              <a:t>.</a:t>
            </a:r>
          </a:p>
          <a:p>
            <a:endParaRPr lang="en-GB" sz="1600" dirty="0">
              <a:effectLst/>
            </a:endParaRPr>
          </a:p>
          <a:p>
            <a:pPr marL="285750" indent="-285750">
              <a:buFont typeface="Arial" panose="020B0604020202020204" pitchFamily="34" charset="0"/>
              <a:buChar char="•"/>
            </a:pPr>
            <a:r>
              <a:rPr lang="en-GB" sz="1600" dirty="0"/>
              <a:t>It takes into account the </a:t>
            </a:r>
            <a:r>
              <a:rPr lang="en-GB" sz="1600" b="1" dirty="0"/>
              <a:t>output </a:t>
            </a:r>
            <a:r>
              <a:rPr lang="en-GB" sz="1600" dirty="0"/>
              <a:t>produced by the algorithm. If the output reveals a particular disadvantage for a protected category, it must be scrutinised.</a:t>
            </a:r>
          </a:p>
        </p:txBody>
      </p:sp>
    </p:spTree>
    <p:extLst>
      <p:ext uri="{BB962C8B-B14F-4D97-AF65-F5344CB8AC3E}">
        <p14:creationId xmlns:p14="http://schemas.microsoft.com/office/powerpoint/2010/main" val="4198258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7F2F92-ACAA-844D-AB36-6832482ED8BA}"/>
              </a:ext>
            </a:extLst>
          </p:cNvPr>
          <p:cNvSpPr>
            <a:spLocks noGrp="1"/>
          </p:cNvSpPr>
          <p:nvPr>
            <p:ph type="title"/>
          </p:nvPr>
        </p:nvSpPr>
        <p:spPr>
          <a:xfrm>
            <a:off x="603312" y="-13796"/>
            <a:ext cx="8153400" cy="990600"/>
          </a:xfrm>
        </p:spPr>
        <p:txBody>
          <a:bodyPr/>
          <a:lstStyle/>
          <a:p>
            <a:r>
              <a:rPr lang="en-GB" sz="3600" dirty="0"/>
              <a:t>GDPR and Discriminations</a:t>
            </a:r>
          </a:p>
        </p:txBody>
      </p:sp>
      <p:sp>
        <p:nvSpPr>
          <p:cNvPr id="3" name="CasellaDiTesto 2">
            <a:extLst>
              <a:ext uri="{FF2B5EF4-FFF2-40B4-BE49-F238E27FC236}">
                <a16:creationId xmlns:a16="http://schemas.microsoft.com/office/drawing/2014/main" id="{E7B7A33F-A957-A8D4-8F66-5F5458DE15E5}"/>
              </a:ext>
            </a:extLst>
          </p:cNvPr>
          <p:cNvSpPr txBox="1"/>
          <p:nvPr/>
        </p:nvSpPr>
        <p:spPr>
          <a:xfrm>
            <a:off x="615638" y="1028706"/>
            <a:ext cx="8153400"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dirty="0">
                <a:effectLst/>
              </a:rPr>
              <a:t>1) Minimisation</a:t>
            </a:r>
          </a:p>
          <a:p>
            <a:r>
              <a:rPr lang="en-GB" sz="1600" dirty="0"/>
              <a:t>T</a:t>
            </a:r>
            <a:r>
              <a:rPr lang="en-GB" sz="1600" dirty="0">
                <a:effectLst/>
              </a:rPr>
              <a:t>he algorithm</a:t>
            </a:r>
            <a:r>
              <a:rPr lang="en-GB" sz="1600" dirty="0"/>
              <a:t> should not be overfed </a:t>
            </a:r>
            <a:r>
              <a:rPr lang="en-GB" sz="1600" dirty="0">
                <a:effectLst/>
              </a:rPr>
              <a:t>with personal data</a:t>
            </a:r>
          </a:p>
          <a:p>
            <a:endParaRPr lang="en-GB" sz="1600" dirty="0"/>
          </a:p>
          <a:p>
            <a:endParaRPr lang="en-GB" sz="1600" dirty="0"/>
          </a:p>
          <a:p>
            <a:r>
              <a:rPr lang="en-GB" sz="1600" dirty="0">
                <a:effectLst/>
              </a:rPr>
              <a:t>Article 5 GDPR: the personal data shall be ‘adequate, relevant and limited to what is necessary in relation to the purposes for which they are processed’</a:t>
            </a:r>
          </a:p>
          <a:p>
            <a:endParaRPr lang="en-GB" sz="1600" dirty="0"/>
          </a:p>
          <a:p>
            <a:r>
              <a:rPr lang="en-GB" sz="1600" dirty="0">
                <a:effectLst/>
              </a:rPr>
              <a:t>Article 9 GDPR: (sensitive data can easily lead to discrimination) ‘processing of personal data revealing racial or ethnic origin, political opinions, religious or philosophical beliefs, or trade union membership, and the processing of genetic data, biometric data for the purpose of uniquely identifying a natural person, data concerning health or data concerning a natural person’s sex life or sexual orientation shall be prohibited’</a:t>
            </a:r>
          </a:p>
        </p:txBody>
      </p:sp>
      <p:sp>
        <p:nvSpPr>
          <p:cNvPr id="10" name="CasellaDiTesto 9">
            <a:extLst>
              <a:ext uri="{FF2B5EF4-FFF2-40B4-BE49-F238E27FC236}">
                <a16:creationId xmlns:a16="http://schemas.microsoft.com/office/drawing/2014/main" id="{F040DB70-F757-0915-000F-741EDDF3F660}"/>
              </a:ext>
            </a:extLst>
          </p:cNvPr>
          <p:cNvSpPr txBox="1"/>
          <p:nvPr/>
        </p:nvSpPr>
        <p:spPr>
          <a:xfrm>
            <a:off x="603312" y="4127596"/>
            <a:ext cx="8153400"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b="1" dirty="0"/>
              <a:t>2) Transparency</a:t>
            </a:r>
          </a:p>
          <a:p>
            <a:r>
              <a:rPr lang="en-GB" sz="1600" dirty="0"/>
              <a:t>Employees must be informed about the data processed and their sources, as well as about the purpose of the algorithm and the way it is implemented.</a:t>
            </a:r>
          </a:p>
          <a:p>
            <a:endParaRPr lang="en-GB" sz="1600" dirty="0"/>
          </a:p>
          <a:p>
            <a:r>
              <a:rPr lang="en-GB" sz="1600" dirty="0"/>
              <a:t>Several provisions of GDPR: </a:t>
            </a:r>
            <a:r>
              <a:rPr lang="en-GB" sz="1600" dirty="0">
                <a:effectLst/>
              </a:rPr>
              <a:t>a right to be notified and not </a:t>
            </a:r>
            <a:r>
              <a:rPr lang="en-GB" sz="1600" dirty="0"/>
              <a:t>to be subject </a:t>
            </a:r>
            <a:r>
              <a:rPr lang="en-GB" sz="1600" dirty="0">
                <a:effectLst/>
              </a:rPr>
              <a:t>to solely automated decision-making; access to meaningful information about the logic involved; a right to be informed of the significance of and envisaged effects of solely automated decision-making; </a:t>
            </a:r>
          </a:p>
          <a:p>
            <a:endParaRPr lang="en-GB" sz="1600" dirty="0"/>
          </a:p>
          <a:p>
            <a:r>
              <a:rPr lang="en-GB" sz="1600" dirty="0"/>
              <a:t>When automated decision making is admitted: </a:t>
            </a:r>
            <a:r>
              <a:rPr lang="en-GB" sz="1600" dirty="0">
                <a:effectLst/>
              </a:rPr>
              <a:t>right to contest a decision, to express one ’s point of view, and to human intervention</a:t>
            </a:r>
            <a:endParaRPr lang="en-GB" sz="1600" dirty="0"/>
          </a:p>
        </p:txBody>
      </p:sp>
      <p:sp>
        <p:nvSpPr>
          <p:cNvPr id="4" name="CasellaDiTesto 3">
            <a:extLst>
              <a:ext uri="{FF2B5EF4-FFF2-40B4-BE49-F238E27FC236}">
                <a16:creationId xmlns:a16="http://schemas.microsoft.com/office/drawing/2014/main" id="{17223DC4-29FF-F11F-29F7-B8E19D3D636D}"/>
              </a:ext>
            </a:extLst>
          </p:cNvPr>
          <p:cNvSpPr txBox="1"/>
          <p:nvPr/>
        </p:nvSpPr>
        <p:spPr>
          <a:xfrm>
            <a:off x="5724128" y="573325"/>
            <a:ext cx="3240360"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300" dirty="0"/>
              <a:t>I.e. In French law companies are asked to only examine anonymous CVs to select job applicants for interview (omitting information, such as name, ethnic origin, age, gender and address) so that algorithms cannot take into account these criteria.</a:t>
            </a:r>
          </a:p>
        </p:txBody>
      </p:sp>
    </p:spTree>
    <p:extLst>
      <p:ext uri="{BB962C8B-B14F-4D97-AF65-F5344CB8AC3E}">
        <p14:creationId xmlns:p14="http://schemas.microsoft.com/office/powerpoint/2010/main" val="1329777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220ED93-D068-05CD-5189-A2E31391850E}"/>
              </a:ext>
            </a:extLst>
          </p:cNvPr>
          <p:cNvSpPr>
            <a:spLocks noGrp="1"/>
          </p:cNvSpPr>
          <p:nvPr>
            <p:ph type="body" sz="quarter" idx="10"/>
          </p:nvPr>
        </p:nvSpPr>
        <p:spPr>
          <a:xfrm>
            <a:off x="359569" y="3104964"/>
            <a:ext cx="8424862" cy="648071"/>
          </a:xfrm>
        </p:spPr>
        <p:txBody>
          <a:bodyPr/>
          <a:lstStyle/>
          <a:p>
            <a:pPr algn="ctr"/>
            <a:r>
              <a:rPr lang="en-GB" sz="6000" dirty="0"/>
              <a:t>AI Act</a:t>
            </a:r>
          </a:p>
        </p:txBody>
      </p:sp>
    </p:spTree>
    <p:extLst>
      <p:ext uri="{BB962C8B-B14F-4D97-AF65-F5344CB8AC3E}">
        <p14:creationId xmlns:p14="http://schemas.microsoft.com/office/powerpoint/2010/main" val="49472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8FD0BD5-80CF-0F59-D564-8EAD03554FCA}"/>
              </a:ext>
            </a:extLst>
          </p:cNvPr>
          <p:cNvSpPr>
            <a:spLocks noGrp="1"/>
          </p:cNvSpPr>
          <p:nvPr>
            <p:ph type="body" sz="quarter" idx="10"/>
          </p:nvPr>
        </p:nvSpPr>
        <p:spPr/>
        <p:txBody>
          <a:bodyPr/>
          <a:lstStyle/>
          <a:p>
            <a:pPr algn="ctr"/>
            <a:r>
              <a:rPr lang="en-GB" dirty="0"/>
              <a:t>Targets</a:t>
            </a:r>
          </a:p>
        </p:txBody>
      </p:sp>
      <p:pic>
        <p:nvPicPr>
          <p:cNvPr id="5" name="Immagine 4">
            <a:extLst>
              <a:ext uri="{FF2B5EF4-FFF2-40B4-BE49-F238E27FC236}">
                <a16:creationId xmlns:a16="http://schemas.microsoft.com/office/drawing/2014/main" id="{89204347-EE75-6BD7-4CEC-CBEBAB11F61E}"/>
              </a:ext>
            </a:extLst>
          </p:cNvPr>
          <p:cNvPicPr>
            <a:picLocks noChangeAspect="1"/>
          </p:cNvPicPr>
          <p:nvPr/>
        </p:nvPicPr>
        <p:blipFill>
          <a:blip r:embed="rId3"/>
          <a:stretch>
            <a:fillRect/>
          </a:stretch>
        </p:blipFill>
        <p:spPr>
          <a:xfrm>
            <a:off x="3827884" y="2819484"/>
            <a:ext cx="1422400" cy="1422400"/>
          </a:xfrm>
          <a:prstGeom prst="rect">
            <a:avLst/>
          </a:prstGeom>
        </p:spPr>
      </p:pic>
      <p:sp>
        <p:nvSpPr>
          <p:cNvPr id="6" name="CasellaDiTesto 5">
            <a:extLst>
              <a:ext uri="{FF2B5EF4-FFF2-40B4-BE49-F238E27FC236}">
                <a16:creationId xmlns:a16="http://schemas.microsoft.com/office/drawing/2014/main" id="{34CF8E1B-6383-2121-4DF7-DE91D7FE3165}"/>
              </a:ext>
            </a:extLst>
          </p:cNvPr>
          <p:cNvSpPr txBox="1"/>
          <p:nvPr/>
        </p:nvSpPr>
        <p:spPr>
          <a:xfrm>
            <a:off x="1979712" y="3069019"/>
            <a:ext cx="2016224"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Benefits for the economy and the society</a:t>
            </a:r>
          </a:p>
        </p:txBody>
      </p:sp>
      <p:sp>
        <p:nvSpPr>
          <p:cNvPr id="7" name="CasellaDiTesto 6">
            <a:extLst>
              <a:ext uri="{FF2B5EF4-FFF2-40B4-BE49-F238E27FC236}">
                <a16:creationId xmlns:a16="http://schemas.microsoft.com/office/drawing/2014/main" id="{20F13787-A365-C2C4-8468-64F6463AA93A}"/>
              </a:ext>
            </a:extLst>
          </p:cNvPr>
          <p:cNvSpPr txBox="1"/>
          <p:nvPr/>
        </p:nvSpPr>
        <p:spPr>
          <a:xfrm>
            <a:off x="5076056" y="2886438"/>
            <a:ext cx="2323997" cy="1477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Preventing risks for rights and security (health, safety, privacy, human dignity, workers’ rights, etc)</a:t>
            </a:r>
          </a:p>
        </p:txBody>
      </p:sp>
      <p:sp>
        <p:nvSpPr>
          <p:cNvPr id="8" name="CasellaDiTesto 7">
            <a:extLst>
              <a:ext uri="{FF2B5EF4-FFF2-40B4-BE49-F238E27FC236}">
                <a16:creationId xmlns:a16="http://schemas.microsoft.com/office/drawing/2014/main" id="{8D4B00A8-F186-6169-4434-B4198D8A183D}"/>
              </a:ext>
            </a:extLst>
          </p:cNvPr>
          <p:cNvSpPr txBox="1"/>
          <p:nvPr/>
        </p:nvSpPr>
        <p:spPr>
          <a:xfrm>
            <a:off x="1115616" y="945710"/>
            <a:ext cx="7200800"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Article 1.1. “The purpose of this Regulation is to </a:t>
            </a:r>
            <a:r>
              <a:rPr lang="en-GB" b="1" dirty="0"/>
              <a:t>improve the functioning of the internal marke</a:t>
            </a:r>
            <a:r>
              <a:rPr lang="en-GB" dirty="0"/>
              <a:t>t and promote the uptake of </a:t>
            </a:r>
            <a:r>
              <a:rPr lang="en-GB" b="1" dirty="0"/>
              <a:t>human-centric</a:t>
            </a:r>
            <a:r>
              <a:rPr lang="en-GB" dirty="0"/>
              <a:t> and trustworthy artificial intelligence (AI), while ensuring a </a:t>
            </a:r>
            <a:r>
              <a:rPr lang="en-GB" b="1" dirty="0"/>
              <a:t>high level of protection</a:t>
            </a:r>
            <a:r>
              <a:rPr lang="en-GB" dirty="0"/>
              <a:t> of health, safety, fundamental rights enshrined in the Charter, including democracy, the rule of law and environmental protection, against the harmful effects of AI systems in the Union and supporting innovation”</a:t>
            </a:r>
          </a:p>
        </p:txBody>
      </p:sp>
      <p:sp>
        <p:nvSpPr>
          <p:cNvPr id="3" name="CasellaDiTesto 2">
            <a:extLst>
              <a:ext uri="{FF2B5EF4-FFF2-40B4-BE49-F238E27FC236}">
                <a16:creationId xmlns:a16="http://schemas.microsoft.com/office/drawing/2014/main" id="{2102118F-D0B7-D127-FC8F-8582E5DD1063}"/>
              </a:ext>
            </a:extLst>
          </p:cNvPr>
          <p:cNvSpPr txBox="1"/>
          <p:nvPr/>
        </p:nvSpPr>
        <p:spPr>
          <a:xfrm>
            <a:off x="3062920" y="5147900"/>
            <a:ext cx="2952328"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dirty="0"/>
              <a:t>Human-centric approach</a:t>
            </a:r>
          </a:p>
        </p:txBody>
      </p:sp>
      <p:sp>
        <p:nvSpPr>
          <p:cNvPr id="4" name="Parentesi graffa chiusa 3">
            <a:extLst>
              <a:ext uri="{FF2B5EF4-FFF2-40B4-BE49-F238E27FC236}">
                <a16:creationId xmlns:a16="http://schemas.microsoft.com/office/drawing/2014/main" id="{96FF5440-BDB3-F86F-86FF-3E7A11263E3D}"/>
              </a:ext>
            </a:extLst>
          </p:cNvPr>
          <p:cNvSpPr/>
          <p:nvPr/>
        </p:nvSpPr>
        <p:spPr>
          <a:xfrm rot="5400000">
            <a:off x="4194451" y="3555507"/>
            <a:ext cx="576064" cy="24832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252077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6B45FEF-3C76-0949-F49D-601D09B4E9CB}"/>
              </a:ext>
            </a:extLst>
          </p:cNvPr>
          <p:cNvSpPr>
            <a:spLocks noGrp="1"/>
          </p:cNvSpPr>
          <p:nvPr>
            <p:ph type="body" sz="quarter" idx="10"/>
          </p:nvPr>
        </p:nvSpPr>
        <p:spPr>
          <a:xfrm>
            <a:off x="359569" y="219711"/>
            <a:ext cx="8424862" cy="648071"/>
          </a:xfrm>
        </p:spPr>
        <p:txBody>
          <a:bodyPr/>
          <a:lstStyle/>
          <a:p>
            <a:pPr algn="ctr"/>
            <a:r>
              <a:rPr lang="en-GB" dirty="0"/>
              <a:t>Scope of application</a:t>
            </a:r>
          </a:p>
        </p:txBody>
      </p:sp>
      <p:sp>
        <p:nvSpPr>
          <p:cNvPr id="4" name="CasellaDiTesto 3">
            <a:extLst>
              <a:ext uri="{FF2B5EF4-FFF2-40B4-BE49-F238E27FC236}">
                <a16:creationId xmlns:a16="http://schemas.microsoft.com/office/drawing/2014/main" id="{EDAD148A-703B-9E41-FD69-87F5E342D911}"/>
              </a:ext>
            </a:extLst>
          </p:cNvPr>
          <p:cNvSpPr txBox="1"/>
          <p:nvPr/>
        </p:nvSpPr>
        <p:spPr>
          <a:xfrm>
            <a:off x="467544" y="1268760"/>
            <a:ext cx="3816424" cy="36933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Definition of AI System (Article 3):</a:t>
            </a:r>
          </a:p>
          <a:p>
            <a:r>
              <a:rPr lang="en-GB" dirty="0"/>
              <a:t>A machine-based system that </a:t>
            </a:r>
          </a:p>
          <a:p>
            <a:pPr marL="342900" indent="-342900">
              <a:buAutoNum type="alphaLcParenBoth"/>
            </a:pPr>
            <a:r>
              <a:rPr lang="en-GB" dirty="0"/>
              <a:t>is designed to operate with varying levels of </a:t>
            </a:r>
            <a:r>
              <a:rPr lang="en-GB" b="1" dirty="0"/>
              <a:t>autonomy </a:t>
            </a:r>
            <a:r>
              <a:rPr lang="en-GB" dirty="0"/>
              <a:t>and that may exhibit adaptiveness after deployment, and that, </a:t>
            </a:r>
          </a:p>
          <a:p>
            <a:pPr marL="342900" indent="-342900">
              <a:buAutoNum type="alphaLcParenBoth"/>
            </a:pPr>
            <a:r>
              <a:rPr lang="en-GB" dirty="0"/>
              <a:t>for explicit or implicit objectives, </a:t>
            </a:r>
            <a:r>
              <a:rPr lang="en-GB" b="1" dirty="0"/>
              <a:t>infers</a:t>
            </a:r>
            <a:r>
              <a:rPr lang="en-GB" dirty="0"/>
              <a:t>, from the input it receives, how to generate outputs such as predictions, content, recommendations, or decisions that can influence physical or virtual environments</a:t>
            </a:r>
          </a:p>
        </p:txBody>
      </p:sp>
      <p:sp>
        <p:nvSpPr>
          <p:cNvPr id="5" name="Diverso da 4">
            <a:extLst>
              <a:ext uri="{FF2B5EF4-FFF2-40B4-BE49-F238E27FC236}">
                <a16:creationId xmlns:a16="http://schemas.microsoft.com/office/drawing/2014/main" id="{D5C6F8BC-D05C-0843-5BA9-0249D003B6CF}"/>
              </a:ext>
            </a:extLst>
          </p:cNvPr>
          <p:cNvSpPr/>
          <p:nvPr/>
        </p:nvSpPr>
        <p:spPr>
          <a:xfrm>
            <a:off x="4716016" y="3797547"/>
            <a:ext cx="864096" cy="504056"/>
          </a:xfrm>
          <a:prstGeom prst="mathNotEqua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CasellaDiTesto 5">
            <a:extLst>
              <a:ext uri="{FF2B5EF4-FFF2-40B4-BE49-F238E27FC236}">
                <a16:creationId xmlns:a16="http://schemas.microsoft.com/office/drawing/2014/main" id="{2675E1BD-3EDB-A8AD-51E4-25C8CA44DC63}"/>
              </a:ext>
            </a:extLst>
          </p:cNvPr>
          <p:cNvSpPr txBox="1"/>
          <p:nvPr/>
        </p:nvSpPr>
        <p:spPr>
          <a:xfrm>
            <a:off x="5796136" y="2708920"/>
            <a:ext cx="216024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Traditional software systems or programming: rules defined solely by humans, even though they may automatically execute operations</a:t>
            </a:r>
          </a:p>
        </p:txBody>
      </p:sp>
      <p:sp>
        <p:nvSpPr>
          <p:cNvPr id="7" name="CasellaDiTesto 6">
            <a:extLst>
              <a:ext uri="{FF2B5EF4-FFF2-40B4-BE49-F238E27FC236}">
                <a16:creationId xmlns:a16="http://schemas.microsoft.com/office/drawing/2014/main" id="{12B1B883-A923-2110-C184-70A269634640}"/>
              </a:ext>
            </a:extLst>
          </p:cNvPr>
          <p:cNvSpPr txBox="1"/>
          <p:nvPr/>
        </p:nvSpPr>
        <p:spPr>
          <a:xfrm>
            <a:off x="4274843" y="728324"/>
            <a:ext cx="2880320" cy="175432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t>Machine learning, computer vision, natural language processing and understanding, intelligent decision-support systems, etc.</a:t>
            </a:r>
          </a:p>
        </p:txBody>
      </p:sp>
    </p:spTree>
    <p:extLst>
      <p:ext uri="{BB962C8B-B14F-4D97-AF65-F5344CB8AC3E}">
        <p14:creationId xmlns:p14="http://schemas.microsoft.com/office/powerpoint/2010/main" val="2007147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B2AEB5-8FFF-E84C-85B9-D171B368984E}"/>
              </a:ext>
            </a:extLst>
          </p:cNvPr>
          <p:cNvSpPr>
            <a:spLocks noGrp="1"/>
          </p:cNvSpPr>
          <p:nvPr>
            <p:ph type="title"/>
          </p:nvPr>
        </p:nvSpPr>
        <p:spPr>
          <a:xfrm>
            <a:off x="1907704" y="159867"/>
            <a:ext cx="8153400" cy="990600"/>
          </a:xfrm>
        </p:spPr>
        <p:txBody>
          <a:bodyPr/>
          <a:lstStyle/>
          <a:p>
            <a:r>
              <a:rPr lang="en-GB" dirty="0"/>
              <a:t>Artificial intelligence</a:t>
            </a:r>
          </a:p>
        </p:txBody>
      </p:sp>
      <p:sp>
        <p:nvSpPr>
          <p:cNvPr id="4" name="CasellaDiTesto 3">
            <a:extLst>
              <a:ext uri="{FF2B5EF4-FFF2-40B4-BE49-F238E27FC236}">
                <a16:creationId xmlns:a16="http://schemas.microsoft.com/office/drawing/2014/main" id="{FF2672F1-7185-94DE-5115-6641BF3DA642}"/>
              </a:ext>
            </a:extLst>
          </p:cNvPr>
          <p:cNvSpPr txBox="1"/>
          <p:nvPr/>
        </p:nvSpPr>
        <p:spPr>
          <a:xfrm>
            <a:off x="346781" y="1766514"/>
            <a:ext cx="3617984"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 “The science and engineering of making intelligent machines”</a:t>
            </a:r>
          </a:p>
          <a:p>
            <a:r>
              <a:rPr lang="en-GB" sz="1200" dirty="0"/>
              <a:t>McCarthy J., What is artificial intelligence?, Stanford University, 1955</a:t>
            </a:r>
          </a:p>
        </p:txBody>
      </p:sp>
      <p:sp>
        <p:nvSpPr>
          <p:cNvPr id="5" name="CasellaDiTesto 4">
            <a:extLst>
              <a:ext uri="{FF2B5EF4-FFF2-40B4-BE49-F238E27FC236}">
                <a16:creationId xmlns:a16="http://schemas.microsoft.com/office/drawing/2014/main" id="{C40E0D8F-2651-0E7A-6B79-661D5E44D834}"/>
              </a:ext>
            </a:extLst>
          </p:cNvPr>
          <p:cNvSpPr txBox="1"/>
          <p:nvPr/>
        </p:nvSpPr>
        <p:spPr>
          <a:xfrm>
            <a:off x="4592686" y="1629407"/>
            <a:ext cx="3123012"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a:t>Simulate human learning, comprehension, problem solving, decision making, creativity and autonomy</a:t>
            </a:r>
          </a:p>
        </p:txBody>
      </p:sp>
      <p:sp>
        <p:nvSpPr>
          <p:cNvPr id="6" name="Freccia destra 5">
            <a:extLst>
              <a:ext uri="{FF2B5EF4-FFF2-40B4-BE49-F238E27FC236}">
                <a16:creationId xmlns:a16="http://schemas.microsoft.com/office/drawing/2014/main" id="{E5570829-53D5-B9EC-1E9C-E501D55A36A8}"/>
              </a:ext>
            </a:extLst>
          </p:cNvPr>
          <p:cNvSpPr/>
          <p:nvPr/>
        </p:nvSpPr>
        <p:spPr>
          <a:xfrm>
            <a:off x="4211960" y="1977544"/>
            <a:ext cx="360040" cy="5040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Immagine 11" descr="Immagine che contiene testo, schermata, Carattere&#10;&#10;Descrizione generata automaticamente">
            <a:extLst>
              <a:ext uri="{FF2B5EF4-FFF2-40B4-BE49-F238E27FC236}">
                <a16:creationId xmlns:a16="http://schemas.microsoft.com/office/drawing/2014/main" id="{1DDB8B87-8D85-2952-6ACF-1A8B2CF8D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31" y="3047064"/>
            <a:ext cx="6048672" cy="3437351"/>
          </a:xfrm>
          <a:prstGeom prst="rect">
            <a:avLst/>
          </a:prstGeom>
        </p:spPr>
      </p:pic>
      <p:sp>
        <p:nvSpPr>
          <p:cNvPr id="13" name="CasellaDiTesto 12">
            <a:extLst>
              <a:ext uri="{FF2B5EF4-FFF2-40B4-BE49-F238E27FC236}">
                <a16:creationId xmlns:a16="http://schemas.microsoft.com/office/drawing/2014/main" id="{22CF74B0-31D9-7B44-7842-206C103F0BE3}"/>
              </a:ext>
            </a:extLst>
          </p:cNvPr>
          <p:cNvSpPr txBox="1"/>
          <p:nvPr/>
        </p:nvSpPr>
        <p:spPr>
          <a:xfrm>
            <a:off x="295422" y="6484415"/>
            <a:ext cx="3960440" cy="261610"/>
          </a:xfrm>
          <a:prstGeom prst="rect">
            <a:avLst/>
          </a:prstGeom>
          <a:noFill/>
        </p:spPr>
        <p:txBody>
          <a:bodyPr wrap="square" rtlCol="0">
            <a:spAutoFit/>
          </a:bodyPr>
          <a:lstStyle/>
          <a:p>
            <a:r>
              <a:rPr lang="en-GB" sz="1100" dirty="0"/>
              <a:t>Source: https://</a:t>
            </a:r>
            <a:r>
              <a:rPr lang="en-GB" sz="1100" dirty="0" err="1"/>
              <a:t>www.ibm.com</a:t>
            </a:r>
            <a:r>
              <a:rPr lang="en-GB" sz="1100" dirty="0"/>
              <a:t>/topics/artificial-intelligence</a:t>
            </a:r>
          </a:p>
        </p:txBody>
      </p:sp>
      <p:sp>
        <p:nvSpPr>
          <p:cNvPr id="15" name="CasellaDiTesto 14">
            <a:extLst>
              <a:ext uri="{FF2B5EF4-FFF2-40B4-BE49-F238E27FC236}">
                <a16:creationId xmlns:a16="http://schemas.microsoft.com/office/drawing/2014/main" id="{5FB1B810-16FA-24EA-038C-9ADC7DFE90D8}"/>
              </a:ext>
            </a:extLst>
          </p:cNvPr>
          <p:cNvSpPr txBox="1"/>
          <p:nvPr/>
        </p:nvSpPr>
        <p:spPr>
          <a:xfrm>
            <a:off x="107504" y="116633"/>
            <a:ext cx="3123012"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t>Human intelligence</a:t>
            </a:r>
            <a:r>
              <a:rPr lang="en-GB" sz="1400" dirty="0"/>
              <a:t>: The ability to perform suitable techniques to solve problems and achieve goals, appropriate to the context in an uncertain, every-varying world</a:t>
            </a:r>
          </a:p>
        </p:txBody>
      </p:sp>
      <p:pic>
        <p:nvPicPr>
          <p:cNvPr id="7" name="Immagine 6" descr="Immagine che contiene testo, veicolo, automobile, Veicolo terrestre&#10;&#10;Descrizione generata automaticamente">
            <a:hlinkClick r:id="rId4"/>
            <a:extLst>
              <a:ext uri="{FF2B5EF4-FFF2-40B4-BE49-F238E27FC236}">
                <a16:creationId xmlns:a16="http://schemas.microsoft.com/office/drawing/2014/main" id="{07939351-7749-2B2B-A410-C7F70899B5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5512" y="3102004"/>
            <a:ext cx="2547502" cy="1317596"/>
          </a:xfrm>
          <a:prstGeom prst="rect">
            <a:avLst/>
          </a:prstGeom>
        </p:spPr>
      </p:pic>
    </p:spTree>
    <p:extLst>
      <p:ext uri="{BB962C8B-B14F-4D97-AF65-F5344CB8AC3E}">
        <p14:creationId xmlns:p14="http://schemas.microsoft.com/office/powerpoint/2010/main" val="2701376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515CD5BA-BD87-0FCB-4680-6CCABC2F29AA}"/>
              </a:ext>
            </a:extLst>
          </p:cNvPr>
          <p:cNvSpPr>
            <a:spLocks noGrp="1"/>
          </p:cNvSpPr>
          <p:nvPr>
            <p:ph type="body" sz="quarter" idx="10"/>
          </p:nvPr>
        </p:nvSpPr>
        <p:spPr>
          <a:xfrm>
            <a:off x="-864567" y="406636"/>
            <a:ext cx="8424862" cy="648071"/>
          </a:xfrm>
        </p:spPr>
        <p:txBody>
          <a:bodyPr/>
          <a:lstStyle/>
          <a:p>
            <a:pPr algn="ctr"/>
            <a:r>
              <a:rPr lang="en-GB" dirty="0"/>
              <a:t>Minimum Rules for Harmonization Approach</a:t>
            </a:r>
          </a:p>
        </p:txBody>
      </p:sp>
      <p:sp>
        <p:nvSpPr>
          <p:cNvPr id="4" name="CasellaDiTesto 3">
            <a:extLst>
              <a:ext uri="{FF2B5EF4-FFF2-40B4-BE49-F238E27FC236}">
                <a16:creationId xmlns:a16="http://schemas.microsoft.com/office/drawing/2014/main" id="{204CD3CE-31D7-C59A-F5D0-BB0E7A868360}"/>
              </a:ext>
            </a:extLst>
          </p:cNvPr>
          <p:cNvSpPr txBox="1"/>
          <p:nvPr/>
        </p:nvSpPr>
        <p:spPr>
          <a:xfrm>
            <a:off x="2699792" y="5593028"/>
            <a:ext cx="3312368"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dirty="0"/>
              <a:t>AI Act</a:t>
            </a:r>
          </a:p>
        </p:txBody>
      </p:sp>
      <p:sp>
        <p:nvSpPr>
          <p:cNvPr id="5" name="CasellaDiTesto 4">
            <a:extLst>
              <a:ext uri="{FF2B5EF4-FFF2-40B4-BE49-F238E27FC236}">
                <a16:creationId xmlns:a16="http://schemas.microsoft.com/office/drawing/2014/main" id="{C49833C6-7B81-C64E-3D93-22671C758431}"/>
              </a:ext>
            </a:extLst>
          </p:cNvPr>
          <p:cNvSpPr txBox="1"/>
          <p:nvPr/>
        </p:nvSpPr>
        <p:spPr>
          <a:xfrm>
            <a:off x="899592" y="2999159"/>
            <a:ext cx="2520280" cy="175432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b="1" dirty="0"/>
              <a:t>Union Laws </a:t>
            </a:r>
            <a:r>
              <a:rPr lang="en-GB" dirty="0"/>
              <a:t>on</a:t>
            </a:r>
          </a:p>
          <a:p>
            <a:pPr marL="285750" indent="-285750">
              <a:buFontTx/>
              <a:buChar char="-"/>
            </a:pPr>
            <a:r>
              <a:rPr lang="en-GB" dirty="0"/>
              <a:t>Workers’ protection</a:t>
            </a:r>
          </a:p>
          <a:p>
            <a:pPr marL="285750" indent="-285750">
              <a:buFontTx/>
              <a:buChar char="-"/>
            </a:pPr>
            <a:r>
              <a:rPr lang="en-GB" dirty="0"/>
              <a:t>data protection</a:t>
            </a:r>
          </a:p>
          <a:p>
            <a:pPr marL="285750" indent="-285750">
              <a:buFontTx/>
              <a:buChar char="-"/>
            </a:pPr>
            <a:r>
              <a:rPr lang="en-GB" dirty="0"/>
              <a:t>consumer protection</a:t>
            </a:r>
          </a:p>
          <a:p>
            <a:pPr marL="285750" indent="-285750">
              <a:buFontTx/>
              <a:buChar char="-"/>
            </a:pPr>
            <a:r>
              <a:rPr lang="en-GB" dirty="0"/>
              <a:t>fundamental rights</a:t>
            </a:r>
          </a:p>
          <a:p>
            <a:pPr marL="285750" indent="-285750">
              <a:buFontTx/>
              <a:buChar char="-"/>
            </a:pPr>
            <a:r>
              <a:rPr lang="en-GB" dirty="0"/>
              <a:t>product safety</a:t>
            </a:r>
          </a:p>
        </p:txBody>
      </p:sp>
      <p:sp>
        <p:nvSpPr>
          <p:cNvPr id="6" name="CasellaDiTesto 5">
            <a:extLst>
              <a:ext uri="{FF2B5EF4-FFF2-40B4-BE49-F238E27FC236}">
                <a16:creationId xmlns:a16="http://schemas.microsoft.com/office/drawing/2014/main" id="{F0C64448-E4B7-9544-08BC-C9A24CE5EE12}"/>
              </a:ext>
            </a:extLst>
          </p:cNvPr>
          <p:cNvSpPr txBox="1"/>
          <p:nvPr/>
        </p:nvSpPr>
        <p:spPr>
          <a:xfrm>
            <a:off x="4499992" y="3775656"/>
            <a:ext cx="2196529" cy="92333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GB" dirty="0"/>
              <a:t>National Laws on</a:t>
            </a:r>
          </a:p>
          <a:p>
            <a:r>
              <a:rPr lang="en-GB" dirty="0"/>
              <a:t>- Fundamental rights</a:t>
            </a:r>
          </a:p>
          <a:p>
            <a:r>
              <a:rPr lang="en-GB" dirty="0"/>
              <a:t>- Workers’ protection</a:t>
            </a:r>
          </a:p>
        </p:txBody>
      </p:sp>
      <p:sp>
        <p:nvSpPr>
          <p:cNvPr id="7" name="CasellaDiTesto 6">
            <a:extLst>
              <a:ext uri="{FF2B5EF4-FFF2-40B4-BE49-F238E27FC236}">
                <a16:creationId xmlns:a16="http://schemas.microsoft.com/office/drawing/2014/main" id="{9D47BAA8-EE56-470C-EE88-36693A18587B}"/>
              </a:ext>
            </a:extLst>
          </p:cNvPr>
          <p:cNvSpPr txBox="1"/>
          <p:nvPr/>
        </p:nvSpPr>
        <p:spPr>
          <a:xfrm>
            <a:off x="2843808" y="2256817"/>
            <a:ext cx="2664296"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500" dirty="0"/>
              <a:t>GDPR</a:t>
            </a:r>
          </a:p>
          <a:p>
            <a:r>
              <a:rPr lang="en-GB" sz="1500" dirty="0"/>
              <a:t>Platform Workers Directive</a:t>
            </a:r>
          </a:p>
          <a:p>
            <a:r>
              <a:rPr lang="en-GB" sz="1500" dirty="0"/>
              <a:t>Anti-Discrimination Directive</a:t>
            </a:r>
          </a:p>
          <a:p>
            <a:r>
              <a:rPr lang="en-GB" sz="1500" dirty="0"/>
              <a:t>Charters of Fundamental Rights</a:t>
            </a:r>
          </a:p>
        </p:txBody>
      </p:sp>
      <p:sp>
        <p:nvSpPr>
          <p:cNvPr id="11" name="CasellaDiTesto 10">
            <a:extLst>
              <a:ext uri="{FF2B5EF4-FFF2-40B4-BE49-F238E27FC236}">
                <a16:creationId xmlns:a16="http://schemas.microsoft.com/office/drawing/2014/main" id="{34A8AD39-38B1-053E-BE0C-A2177BEB4FC8}"/>
              </a:ext>
            </a:extLst>
          </p:cNvPr>
          <p:cNvSpPr txBox="1"/>
          <p:nvPr/>
        </p:nvSpPr>
        <p:spPr>
          <a:xfrm>
            <a:off x="4734160" y="4963797"/>
            <a:ext cx="1008112"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GB" sz="1400" dirty="0"/>
              <a:t>More </a:t>
            </a:r>
          </a:p>
          <a:p>
            <a:pPr algn="ctr"/>
            <a:r>
              <a:rPr lang="en-GB" sz="1400" dirty="0"/>
              <a:t>favourable</a:t>
            </a:r>
          </a:p>
        </p:txBody>
      </p:sp>
      <p:sp>
        <p:nvSpPr>
          <p:cNvPr id="12" name="Freccia su 11">
            <a:extLst>
              <a:ext uri="{FF2B5EF4-FFF2-40B4-BE49-F238E27FC236}">
                <a16:creationId xmlns:a16="http://schemas.microsoft.com/office/drawing/2014/main" id="{243AF2DE-5EDE-7930-E154-66453951388D}"/>
              </a:ext>
            </a:extLst>
          </p:cNvPr>
          <p:cNvSpPr/>
          <p:nvPr/>
        </p:nvSpPr>
        <p:spPr>
          <a:xfrm>
            <a:off x="3995936" y="5020965"/>
            <a:ext cx="648072" cy="36004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asellaDiTesto 2">
            <a:extLst>
              <a:ext uri="{FF2B5EF4-FFF2-40B4-BE49-F238E27FC236}">
                <a16:creationId xmlns:a16="http://schemas.microsoft.com/office/drawing/2014/main" id="{8F96FF88-23C5-51B8-14DA-F6D2E543B627}"/>
              </a:ext>
            </a:extLst>
          </p:cNvPr>
          <p:cNvSpPr txBox="1"/>
          <p:nvPr/>
        </p:nvSpPr>
        <p:spPr>
          <a:xfrm>
            <a:off x="6228147" y="870095"/>
            <a:ext cx="2664296" cy="12464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500" dirty="0"/>
              <a:t>AI Act should be without prejudice to existing or new Union Laws and National Laws  which are more favourable to workers</a:t>
            </a:r>
          </a:p>
        </p:txBody>
      </p:sp>
    </p:spTree>
    <p:extLst>
      <p:ext uri="{BB962C8B-B14F-4D97-AF65-F5344CB8AC3E}">
        <p14:creationId xmlns:p14="http://schemas.microsoft.com/office/powerpoint/2010/main" val="497421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14114F86-7009-C980-766E-F103AA3C1886}"/>
              </a:ext>
            </a:extLst>
          </p:cNvPr>
          <p:cNvSpPr>
            <a:spLocks noGrp="1"/>
          </p:cNvSpPr>
          <p:nvPr>
            <p:ph type="body" sz="quarter" idx="10"/>
          </p:nvPr>
        </p:nvSpPr>
        <p:spPr>
          <a:xfrm>
            <a:off x="-1476672" y="476672"/>
            <a:ext cx="8424862" cy="648071"/>
          </a:xfrm>
        </p:spPr>
        <p:txBody>
          <a:bodyPr/>
          <a:lstStyle/>
          <a:p>
            <a:pPr algn="ctr"/>
            <a:r>
              <a:rPr lang="en-GB" dirty="0">
                <a:hlinkClick r:id="rId3"/>
              </a:rPr>
              <a:t>Risks-based approach</a:t>
            </a:r>
            <a:endParaRPr lang="en-GB" dirty="0"/>
          </a:p>
        </p:txBody>
      </p:sp>
      <p:pic>
        <p:nvPicPr>
          <p:cNvPr id="4" name="Immagine 3">
            <a:extLst>
              <a:ext uri="{FF2B5EF4-FFF2-40B4-BE49-F238E27FC236}">
                <a16:creationId xmlns:a16="http://schemas.microsoft.com/office/drawing/2014/main" id="{3E37467A-3A5D-A5FF-9318-4246AAECEE53}"/>
              </a:ext>
            </a:extLst>
          </p:cNvPr>
          <p:cNvPicPr>
            <a:picLocks noChangeAspect="1"/>
          </p:cNvPicPr>
          <p:nvPr/>
        </p:nvPicPr>
        <p:blipFill>
          <a:blip r:embed="rId4"/>
          <a:stretch>
            <a:fillRect/>
          </a:stretch>
        </p:blipFill>
        <p:spPr>
          <a:xfrm>
            <a:off x="1043608" y="1242391"/>
            <a:ext cx="6768752" cy="4194719"/>
          </a:xfrm>
          <a:prstGeom prst="rect">
            <a:avLst/>
          </a:prstGeom>
        </p:spPr>
      </p:pic>
      <p:sp>
        <p:nvSpPr>
          <p:cNvPr id="3" name="CasellaDiTesto 2">
            <a:extLst>
              <a:ext uri="{FF2B5EF4-FFF2-40B4-BE49-F238E27FC236}">
                <a16:creationId xmlns:a16="http://schemas.microsoft.com/office/drawing/2014/main" id="{A8C5807E-4F60-F5AD-ED68-593D9E008C6F}"/>
              </a:ext>
            </a:extLst>
          </p:cNvPr>
          <p:cNvSpPr txBox="1"/>
          <p:nvPr/>
        </p:nvSpPr>
        <p:spPr>
          <a:xfrm>
            <a:off x="4788024" y="339042"/>
            <a:ext cx="223224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GB" dirty="0"/>
              <a:t>Risks-evaluation</a:t>
            </a:r>
          </a:p>
          <a:p>
            <a:pPr marL="285750" indent="-285750">
              <a:buFont typeface="Arial" panose="020B0604020202020204" pitchFamily="34" charset="0"/>
              <a:buChar char="•"/>
            </a:pPr>
            <a:r>
              <a:rPr lang="en-GB" dirty="0"/>
              <a:t>Appropriate mitigation</a:t>
            </a:r>
          </a:p>
        </p:txBody>
      </p:sp>
    </p:spTree>
    <p:extLst>
      <p:ext uri="{BB962C8B-B14F-4D97-AF65-F5344CB8AC3E}">
        <p14:creationId xmlns:p14="http://schemas.microsoft.com/office/powerpoint/2010/main" val="2686240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A548E4B3-0DB9-F907-7D75-46D983AB42C2}"/>
              </a:ext>
            </a:extLst>
          </p:cNvPr>
          <p:cNvSpPr>
            <a:spLocks noGrp="1"/>
          </p:cNvSpPr>
          <p:nvPr>
            <p:ph type="body" sz="quarter" idx="10"/>
          </p:nvPr>
        </p:nvSpPr>
        <p:spPr>
          <a:xfrm>
            <a:off x="-2052736" y="332656"/>
            <a:ext cx="8424862" cy="648071"/>
          </a:xfrm>
        </p:spPr>
        <p:txBody>
          <a:bodyPr/>
          <a:lstStyle/>
          <a:p>
            <a:pPr algn="ctr"/>
            <a:r>
              <a:rPr lang="en-GB" sz="3000" dirty="0"/>
              <a:t>Unacceptable Risk</a:t>
            </a:r>
          </a:p>
        </p:txBody>
      </p:sp>
      <p:sp>
        <p:nvSpPr>
          <p:cNvPr id="4" name="CasellaDiTesto 3">
            <a:extLst>
              <a:ext uri="{FF2B5EF4-FFF2-40B4-BE49-F238E27FC236}">
                <a16:creationId xmlns:a16="http://schemas.microsoft.com/office/drawing/2014/main" id="{73639E7E-ECAC-A4A1-F6D7-02DE7E0BB942}"/>
              </a:ext>
            </a:extLst>
          </p:cNvPr>
          <p:cNvSpPr txBox="1"/>
          <p:nvPr/>
        </p:nvSpPr>
        <p:spPr>
          <a:xfrm>
            <a:off x="4283968" y="332656"/>
            <a:ext cx="4500426"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Contradict the fundamental values and principles of the EU, such as respect for human dignity, democracy, and the rule of law. </a:t>
            </a:r>
          </a:p>
        </p:txBody>
      </p:sp>
      <p:sp>
        <p:nvSpPr>
          <p:cNvPr id="5" name="CasellaDiTesto 4">
            <a:extLst>
              <a:ext uri="{FF2B5EF4-FFF2-40B4-BE49-F238E27FC236}">
                <a16:creationId xmlns:a16="http://schemas.microsoft.com/office/drawing/2014/main" id="{DAA37043-EBFA-ED24-0FFD-D030F82D09F4}"/>
              </a:ext>
            </a:extLst>
          </p:cNvPr>
          <p:cNvSpPr txBox="1"/>
          <p:nvPr/>
        </p:nvSpPr>
        <p:spPr>
          <a:xfrm>
            <a:off x="215516" y="1772816"/>
            <a:ext cx="8424862" cy="38766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lgn="just">
              <a:lnSpc>
                <a:spcPct val="115000"/>
              </a:lnSpc>
              <a:spcAft>
                <a:spcPts val="800"/>
              </a:spcAft>
              <a:buSzPts val="1000"/>
              <a:tabLst>
                <a:tab pos="457200" algn="l"/>
              </a:tabLst>
            </a:pPr>
            <a:r>
              <a:rPr lang="en-GB" kern="100" dirty="0">
                <a:ea typeface="Yu Mincho" panose="02020400000000000000" pitchFamily="18" charset="-128"/>
                <a:cs typeface="Times New Roman" panose="02020603050405020304" pitchFamily="18" charset="0"/>
              </a:rPr>
              <a:t>It shall be prohibited the placing on the market and putting into service of AI systems such as:</a:t>
            </a:r>
          </a:p>
          <a:p>
            <a:pPr marL="342900" lvl="0" indent="-342900" algn="just">
              <a:lnSpc>
                <a:spcPct val="115000"/>
              </a:lnSpc>
              <a:spcAft>
                <a:spcPts val="800"/>
              </a:spcAft>
              <a:buSzPts val="1000"/>
              <a:buFont typeface="Symbol" pitchFamily="2" charset="2"/>
              <a:buChar char=""/>
              <a:tabLst>
                <a:tab pos="457200" algn="l"/>
              </a:tabLst>
            </a:pPr>
            <a:r>
              <a:rPr lang="en-GB" b="1" kern="100" dirty="0">
                <a:ea typeface="Yu Mincho" panose="02020400000000000000" pitchFamily="18" charset="-128"/>
                <a:cs typeface="Times New Roman" panose="02020603050405020304" pitchFamily="18" charset="0"/>
                <a:hlinkClick r:id="rId3"/>
              </a:rPr>
              <a:t>S</a:t>
            </a:r>
            <a:r>
              <a:rPr lang="en-GB" b="1" kern="100" dirty="0">
                <a:effectLst/>
                <a:ea typeface="Yu Mincho" panose="02020400000000000000" pitchFamily="18" charset="-128"/>
                <a:cs typeface="Times New Roman" panose="02020603050405020304" pitchFamily="18" charset="0"/>
                <a:hlinkClick r:id="rId3"/>
              </a:rPr>
              <a:t>ocial scoring</a:t>
            </a:r>
            <a:r>
              <a:rPr lang="en-GB" kern="100" dirty="0">
                <a:effectLst/>
                <a:ea typeface="Yu Mincho" panose="02020400000000000000" pitchFamily="18" charset="-128"/>
                <a:cs typeface="Times New Roman" panose="02020603050405020304" pitchFamily="18" charset="0"/>
              </a:rPr>
              <a:t>, i.e., evaluating or classifying individuals or groups based on social behaviour or personal traits, causing detrimental or unfavourable treatment of those people (i.e. access to employment). </a:t>
            </a:r>
          </a:p>
          <a:p>
            <a:pPr marL="342900" indent="-342900" algn="just">
              <a:lnSpc>
                <a:spcPct val="115000"/>
              </a:lnSpc>
              <a:spcAft>
                <a:spcPts val="800"/>
              </a:spcAft>
              <a:buSzPts val="1000"/>
              <a:buFont typeface="Symbol" pitchFamily="2" charset="2"/>
              <a:buChar char=""/>
              <a:tabLst>
                <a:tab pos="457200" algn="l"/>
              </a:tabLst>
            </a:pPr>
            <a:r>
              <a:rPr lang="en-GB" kern="100" dirty="0">
                <a:ea typeface="Yu Mincho" panose="02020400000000000000" pitchFamily="18" charset="-128"/>
                <a:cs typeface="Times New Roman" panose="02020603050405020304" pitchFamily="18" charset="0"/>
              </a:rPr>
              <a:t>C</a:t>
            </a:r>
            <a:r>
              <a:rPr lang="en-GB" kern="100" dirty="0">
                <a:effectLst/>
                <a:ea typeface="Yu Mincho" panose="02020400000000000000" pitchFamily="18" charset="-128"/>
                <a:cs typeface="Times New Roman" panose="02020603050405020304" pitchFamily="18" charset="0"/>
              </a:rPr>
              <a:t>reate or expand facial recognition databases through the untargeted scraping of facial images from the internet or CCTV footage</a:t>
            </a:r>
          </a:p>
          <a:p>
            <a:pPr marL="342900" indent="-342900" algn="just">
              <a:lnSpc>
                <a:spcPct val="115000"/>
              </a:lnSpc>
              <a:spcAft>
                <a:spcPts val="800"/>
              </a:spcAft>
              <a:buSzPts val="1000"/>
              <a:buFont typeface="Symbol" pitchFamily="2" charset="2"/>
              <a:buChar char=""/>
              <a:tabLst>
                <a:tab pos="457200" algn="l"/>
              </a:tabLst>
            </a:pPr>
            <a:r>
              <a:rPr lang="en-GB" b="1" kern="100" dirty="0">
                <a:ea typeface="Yu Mincho" panose="02020400000000000000" pitchFamily="18" charset="-128"/>
                <a:cs typeface="Times New Roman" panose="02020603050405020304" pitchFamily="18" charset="0"/>
              </a:rPr>
              <a:t>I</a:t>
            </a:r>
            <a:r>
              <a:rPr lang="en-GB" b="1" kern="100" dirty="0">
                <a:effectLst/>
                <a:ea typeface="Yu Mincho" panose="02020400000000000000" pitchFamily="18" charset="-128"/>
                <a:cs typeface="Times New Roman" panose="02020603050405020304" pitchFamily="18" charset="0"/>
              </a:rPr>
              <a:t>nfer emotions of a natural person in the areas of workplace </a:t>
            </a:r>
            <a:r>
              <a:rPr lang="en-GB" kern="100" dirty="0">
                <a:effectLst/>
                <a:ea typeface="Yu Mincho" panose="02020400000000000000" pitchFamily="18" charset="-128"/>
                <a:cs typeface="Times New Roman" panose="02020603050405020304" pitchFamily="18" charset="0"/>
              </a:rPr>
              <a:t>[access to employment and during the employment relationship] and education institutions, except where the use of the AI system is intended to be put in place or into the market for medical or safety reasons.</a:t>
            </a:r>
          </a:p>
        </p:txBody>
      </p:sp>
      <p:sp>
        <p:nvSpPr>
          <p:cNvPr id="3" name="CasellaDiTesto 2">
            <a:extLst>
              <a:ext uri="{FF2B5EF4-FFF2-40B4-BE49-F238E27FC236}">
                <a16:creationId xmlns:a16="http://schemas.microsoft.com/office/drawing/2014/main" id="{E27F351A-BEB3-7B8B-AAB2-60A541ED8263}"/>
              </a:ext>
            </a:extLst>
          </p:cNvPr>
          <p:cNvSpPr txBox="1"/>
          <p:nvPr/>
        </p:nvSpPr>
        <p:spPr>
          <a:xfrm>
            <a:off x="827510" y="5935452"/>
            <a:ext cx="5544616"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GB" sz="1800" dirty="0"/>
              <a:t>These systems are either prohibited or subject to strict restrictions</a:t>
            </a:r>
            <a:endParaRPr lang="en-GB" dirty="0"/>
          </a:p>
        </p:txBody>
      </p:sp>
    </p:spTree>
    <p:extLst>
      <p:ext uri="{BB962C8B-B14F-4D97-AF65-F5344CB8AC3E}">
        <p14:creationId xmlns:p14="http://schemas.microsoft.com/office/powerpoint/2010/main" val="3667336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C1B9BC2-C019-377F-CC50-FA1EB076BDC1}"/>
              </a:ext>
            </a:extLst>
          </p:cNvPr>
          <p:cNvSpPr>
            <a:spLocks noGrp="1"/>
          </p:cNvSpPr>
          <p:nvPr>
            <p:ph type="body" sz="quarter" idx="10"/>
          </p:nvPr>
        </p:nvSpPr>
        <p:spPr>
          <a:xfrm>
            <a:off x="472851" y="263572"/>
            <a:ext cx="8424862" cy="648071"/>
          </a:xfrm>
        </p:spPr>
        <p:txBody>
          <a:bodyPr/>
          <a:lstStyle/>
          <a:p>
            <a:r>
              <a:rPr lang="en-GB" dirty="0"/>
              <a:t>High Risk</a:t>
            </a:r>
          </a:p>
        </p:txBody>
      </p:sp>
      <p:sp>
        <p:nvSpPr>
          <p:cNvPr id="4" name="CasellaDiTesto 3">
            <a:extLst>
              <a:ext uri="{FF2B5EF4-FFF2-40B4-BE49-F238E27FC236}">
                <a16:creationId xmlns:a16="http://schemas.microsoft.com/office/drawing/2014/main" id="{440AD52A-8C93-977F-C171-E1F3BC7EE4B3}"/>
              </a:ext>
            </a:extLst>
          </p:cNvPr>
          <p:cNvSpPr txBox="1"/>
          <p:nvPr/>
        </p:nvSpPr>
        <p:spPr>
          <a:xfrm>
            <a:off x="2037536" y="149326"/>
            <a:ext cx="5400922"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Can have a significant effect on fundamental rights or the safety of individuals </a:t>
            </a:r>
          </a:p>
        </p:txBody>
      </p:sp>
      <p:sp>
        <p:nvSpPr>
          <p:cNvPr id="5" name="CasellaDiTesto 4">
            <a:extLst>
              <a:ext uri="{FF2B5EF4-FFF2-40B4-BE49-F238E27FC236}">
                <a16:creationId xmlns:a16="http://schemas.microsoft.com/office/drawing/2014/main" id="{FA690DA8-BC98-08C9-9340-824FEF4BDADA}"/>
              </a:ext>
            </a:extLst>
          </p:cNvPr>
          <p:cNvSpPr txBox="1"/>
          <p:nvPr/>
        </p:nvSpPr>
        <p:spPr>
          <a:xfrm>
            <a:off x="191262" y="895148"/>
            <a:ext cx="8640638"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b="1" dirty="0"/>
              <a:t>Employment, workers management and access to self-employment:</a:t>
            </a:r>
          </a:p>
          <a:p>
            <a:r>
              <a:rPr lang="en-GB" b="1" dirty="0"/>
              <a:t>Recruiting process</a:t>
            </a:r>
          </a:p>
          <a:p>
            <a:r>
              <a:rPr lang="en-GB" dirty="0"/>
              <a:t>(a) AI systems intended to be used for the recruitment or selection of natural persons, in particular to place targeted job advertisements, to analyse and filter job applications, and to evaluate candidates;</a:t>
            </a:r>
          </a:p>
          <a:p>
            <a:r>
              <a:rPr lang="en-GB" b="1" dirty="0"/>
              <a:t>Employment relationship management</a:t>
            </a:r>
          </a:p>
          <a:p>
            <a:r>
              <a:rPr lang="en-GB" dirty="0"/>
              <a:t>(b) AI systems intended to be used to make decisions affecting terms of work-related relationships, the promotion or termination of work-related contractual relationships, to allocate tasks based on individual behaviour or personal traits or characteristics or to monitor and evaluate the performance and behaviour of persons in such relationships.</a:t>
            </a:r>
          </a:p>
        </p:txBody>
      </p:sp>
      <p:sp>
        <p:nvSpPr>
          <p:cNvPr id="3" name="CasellaDiTesto 2">
            <a:extLst>
              <a:ext uri="{FF2B5EF4-FFF2-40B4-BE49-F238E27FC236}">
                <a16:creationId xmlns:a16="http://schemas.microsoft.com/office/drawing/2014/main" id="{E260A10A-673F-D3C4-AF0A-4D2D89FBE58B}"/>
              </a:ext>
            </a:extLst>
          </p:cNvPr>
          <p:cNvSpPr txBox="1"/>
          <p:nvPr/>
        </p:nvSpPr>
        <p:spPr>
          <a:xfrm>
            <a:off x="209977" y="3898529"/>
            <a:ext cx="4032448" cy="230832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b="1" dirty="0"/>
              <a:t>Exception: </a:t>
            </a:r>
          </a:p>
          <a:p>
            <a:r>
              <a:rPr lang="en-GB" dirty="0"/>
              <a:t>Shall not be considered to be high-risk where it </a:t>
            </a:r>
            <a:r>
              <a:rPr lang="en-GB" u="sng" dirty="0"/>
              <a:t>does not pose a significant risk of harm</a:t>
            </a:r>
            <a:r>
              <a:rPr lang="en-GB" dirty="0"/>
              <a:t> to the health, safety or fundamental rights of natural persons, including </a:t>
            </a:r>
            <a:r>
              <a:rPr lang="en-GB" u="sng" dirty="0"/>
              <a:t>by not materially influencing the outcome </a:t>
            </a:r>
            <a:r>
              <a:rPr lang="en-GB" dirty="0"/>
              <a:t>of decision making. </a:t>
            </a:r>
          </a:p>
        </p:txBody>
      </p:sp>
      <p:sp>
        <p:nvSpPr>
          <p:cNvPr id="6" name="CasellaDiTesto 5">
            <a:extLst>
              <a:ext uri="{FF2B5EF4-FFF2-40B4-BE49-F238E27FC236}">
                <a16:creationId xmlns:a16="http://schemas.microsoft.com/office/drawing/2014/main" id="{04A1E979-4DD2-E150-2300-0390148C0130}"/>
              </a:ext>
            </a:extLst>
          </p:cNvPr>
          <p:cNvSpPr txBox="1"/>
          <p:nvPr/>
        </p:nvSpPr>
        <p:spPr>
          <a:xfrm>
            <a:off x="4774383" y="4071555"/>
            <a:ext cx="4104456" cy="203132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l" fontAlgn="base"/>
            <a:r>
              <a:rPr lang="en-GB" sz="1400" b="0" i="0" u="none" strike="noStrike" dirty="0">
                <a:effectLst/>
              </a:rPr>
              <a:t>(a) the AI system is intended to perform a narrow procedural task</a:t>
            </a:r>
          </a:p>
          <a:p>
            <a:pPr algn="l" fontAlgn="base"/>
            <a:r>
              <a:rPr lang="en-GB" sz="1400" b="0" i="0" u="none" strike="noStrike" dirty="0">
                <a:effectLst/>
              </a:rPr>
              <a:t>(b) the AI system is intended to improve the result of a previously completed human activity</a:t>
            </a:r>
          </a:p>
          <a:p>
            <a:pPr algn="l" fontAlgn="base"/>
            <a:r>
              <a:rPr lang="en-GB" sz="1400" b="0" i="0" u="none" strike="noStrike" dirty="0">
                <a:effectLst/>
              </a:rPr>
              <a:t>(c) the AI system is intended to detect decision-making patterns or deviations from prior decision-making patterns and is not meant to replace or influence the previously completed human assessment, without proper human review</a:t>
            </a:r>
          </a:p>
        </p:txBody>
      </p:sp>
      <p:sp>
        <p:nvSpPr>
          <p:cNvPr id="7" name="Freccia destra 6">
            <a:extLst>
              <a:ext uri="{FF2B5EF4-FFF2-40B4-BE49-F238E27FC236}">
                <a16:creationId xmlns:a16="http://schemas.microsoft.com/office/drawing/2014/main" id="{DE5B7400-2338-48C8-8F59-6B817572ED72}"/>
              </a:ext>
            </a:extLst>
          </p:cNvPr>
          <p:cNvSpPr/>
          <p:nvPr/>
        </p:nvSpPr>
        <p:spPr>
          <a:xfrm>
            <a:off x="4309822" y="4872211"/>
            <a:ext cx="375460" cy="4300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8964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206816F2-9205-42A8-6F01-24982ECE8C3F}"/>
              </a:ext>
            </a:extLst>
          </p:cNvPr>
          <p:cNvSpPr>
            <a:spLocks noGrp="1"/>
          </p:cNvSpPr>
          <p:nvPr>
            <p:ph type="body" sz="quarter" idx="10"/>
          </p:nvPr>
        </p:nvSpPr>
        <p:spPr/>
        <p:txBody>
          <a:bodyPr/>
          <a:lstStyle/>
          <a:p>
            <a:r>
              <a:rPr lang="en-GB" dirty="0"/>
              <a:t>High Risk</a:t>
            </a:r>
          </a:p>
        </p:txBody>
      </p:sp>
      <p:sp>
        <p:nvSpPr>
          <p:cNvPr id="7" name="CasellaDiTesto 6">
            <a:extLst>
              <a:ext uri="{FF2B5EF4-FFF2-40B4-BE49-F238E27FC236}">
                <a16:creationId xmlns:a16="http://schemas.microsoft.com/office/drawing/2014/main" id="{43F6C4C1-79B2-F381-28F9-EF063E333634}"/>
              </a:ext>
            </a:extLst>
          </p:cNvPr>
          <p:cNvSpPr txBox="1"/>
          <p:nvPr/>
        </p:nvSpPr>
        <p:spPr>
          <a:xfrm>
            <a:off x="251272" y="2420888"/>
            <a:ext cx="5040808" cy="36933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a:t>Automated Processing</a:t>
            </a:r>
            <a:r>
              <a:rPr lang="en-GB"/>
              <a:t> powered by AI, that analyze large amounts of personal data</a:t>
            </a:r>
          </a:p>
          <a:p>
            <a:endParaRPr lang="en-GB"/>
          </a:p>
          <a:p>
            <a:r>
              <a:rPr lang="en-GB" b="1"/>
              <a:t>Personal Data</a:t>
            </a:r>
            <a:r>
              <a:rPr lang="en-GB"/>
              <a:t> could include anything that identifies or is associated with an individual, such as demographic information, browsing behavior, purchase history, biometric data, or social media interactions</a:t>
            </a:r>
          </a:p>
          <a:p>
            <a:endParaRPr lang="en-GB"/>
          </a:p>
          <a:p>
            <a:r>
              <a:rPr lang="en-GB" b="1"/>
              <a:t>Evaluation or Prediction</a:t>
            </a:r>
            <a:r>
              <a:rPr lang="en-GB"/>
              <a:t>: about certain aspects of a person. These aspects can range from: </a:t>
            </a:r>
            <a:r>
              <a:rPr lang="en-GB" b="1"/>
              <a:t>Behaviors, Preferences, Characteristics </a:t>
            </a:r>
            <a:r>
              <a:rPr lang="en-GB"/>
              <a:t>(like personality, reliability, work performance)</a:t>
            </a:r>
          </a:p>
        </p:txBody>
      </p:sp>
      <p:sp>
        <p:nvSpPr>
          <p:cNvPr id="8" name="Freccia destra 7">
            <a:extLst>
              <a:ext uri="{FF2B5EF4-FFF2-40B4-BE49-F238E27FC236}">
                <a16:creationId xmlns:a16="http://schemas.microsoft.com/office/drawing/2014/main" id="{7A700B81-23E7-9D6C-E43B-F6553FE77C94}"/>
              </a:ext>
            </a:extLst>
          </p:cNvPr>
          <p:cNvSpPr/>
          <p:nvPr/>
        </p:nvSpPr>
        <p:spPr>
          <a:xfrm>
            <a:off x="5513182" y="3698988"/>
            <a:ext cx="576064" cy="4668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a:extLst>
              <a:ext uri="{FF2B5EF4-FFF2-40B4-BE49-F238E27FC236}">
                <a16:creationId xmlns:a16="http://schemas.microsoft.com/office/drawing/2014/main" id="{B075F736-0381-EC29-C22C-F39436DA8FE1}"/>
              </a:ext>
            </a:extLst>
          </p:cNvPr>
          <p:cNvSpPr txBox="1"/>
          <p:nvPr/>
        </p:nvSpPr>
        <p:spPr>
          <a:xfrm>
            <a:off x="6310349" y="3193768"/>
            <a:ext cx="2592288"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b="1"/>
              <a:t>Automated Decision-Making</a:t>
            </a:r>
            <a:r>
              <a:rPr lang="en-GB"/>
              <a:t>: </a:t>
            </a:r>
            <a:r>
              <a:rPr lang="en-GB" b="0" i="0" u="none" strike="noStrike">
                <a:solidFill>
                  <a:srgbClr val="000000"/>
                </a:solidFill>
                <a:effectLst/>
                <a:latin typeface="-webkit-standard"/>
              </a:rPr>
              <a:t>predict job applicants’ suitability for specific roles; tasks assignation; dismissals</a:t>
            </a:r>
            <a:endParaRPr lang="en-GB"/>
          </a:p>
        </p:txBody>
      </p:sp>
      <p:sp>
        <p:nvSpPr>
          <p:cNvPr id="10" name="CasellaDiTesto 9">
            <a:extLst>
              <a:ext uri="{FF2B5EF4-FFF2-40B4-BE49-F238E27FC236}">
                <a16:creationId xmlns:a16="http://schemas.microsoft.com/office/drawing/2014/main" id="{3CE9307F-CFE8-EF54-0B79-02D847ED5839}"/>
              </a:ext>
            </a:extLst>
          </p:cNvPr>
          <p:cNvSpPr txBox="1"/>
          <p:nvPr/>
        </p:nvSpPr>
        <p:spPr>
          <a:xfrm>
            <a:off x="5281151" y="743793"/>
            <a:ext cx="2520280" cy="120032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dirty="0"/>
              <a:t>Most of AI employment tools are based on profiling, thus to be considered as High Risk</a:t>
            </a:r>
          </a:p>
        </p:txBody>
      </p:sp>
      <p:sp>
        <p:nvSpPr>
          <p:cNvPr id="6" name="CasellaDiTesto 5">
            <a:extLst>
              <a:ext uri="{FF2B5EF4-FFF2-40B4-BE49-F238E27FC236}">
                <a16:creationId xmlns:a16="http://schemas.microsoft.com/office/drawing/2014/main" id="{7B3B8D3A-467A-BF85-BBA2-1E80B78730B7}"/>
              </a:ext>
            </a:extLst>
          </p:cNvPr>
          <p:cNvSpPr txBox="1"/>
          <p:nvPr/>
        </p:nvSpPr>
        <p:spPr>
          <a:xfrm>
            <a:off x="1691680" y="928191"/>
            <a:ext cx="3168352"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a:t>AI system performs profiling of natural persons shall always be considered to be high-risk</a:t>
            </a:r>
          </a:p>
        </p:txBody>
      </p:sp>
    </p:spTree>
    <p:extLst>
      <p:ext uri="{BB962C8B-B14F-4D97-AF65-F5344CB8AC3E}">
        <p14:creationId xmlns:p14="http://schemas.microsoft.com/office/powerpoint/2010/main" val="729027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00F763A-C7DF-E966-43E3-3A982FFF3642}"/>
              </a:ext>
            </a:extLst>
          </p:cNvPr>
          <p:cNvSpPr>
            <a:spLocks noGrp="1"/>
          </p:cNvSpPr>
          <p:nvPr>
            <p:ph type="body" sz="quarter" idx="10"/>
          </p:nvPr>
        </p:nvSpPr>
        <p:spPr>
          <a:xfrm>
            <a:off x="294048" y="121727"/>
            <a:ext cx="8424862" cy="648071"/>
          </a:xfrm>
        </p:spPr>
        <p:txBody>
          <a:bodyPr/>
          <a:lstStyle/>
          <a:p>
            <a:r>
              <a:rPr lang="en-GB" dirty="0"/>
              <a:t>Obligations for High-Risk Systems </a:t>
            </a:r>
          </a:p>
          <a:p>
            <a:r>
              <a:rPr lang="en-GB" dirty="0"/>
              <a:t>Providers and Deployers</a:t>
            </a:r>
          </a:p>
          <a:p>
            <a:endParaRPr lang="en-GB" dirty="0"/>
          </a:p>
        </p:txBody>
      </p:sp>
      <p:sp>
        <p:nvSpPr>
          <p:cNvPr id="4" name="CasellaDiTesto 3">
            <a:extLst>
              <a:ext uri="{FF2B5EF4-FFF2-40B4-BE49-F238E27FC236}">
                <a16:creationId xmlns:a16="http://schemas.microsoft.com/office/drawing/2014/main" id="{09C9532B-E709-051C-0BE7-F6EB45CE450C}"/>
              </a:ext>
            </a:extLst>
          </p:cNvPr>
          <p:cNvSpPr txBox="1"/>
          <p:nvPr/>
        </p:nvSpPr>
        <p:spPr>
          <a:xfrm>
            <a:off x="402060" y="2115275"/>
            <a:ext cx="1512168" cy="369332"/>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en-GB" dirty="0"/>
              <a:t>Rank the risk</a:t>
            </a:r>
          </a:p>
        </p:txBody>
      </p:sp>
      <p:sp>
        <p:nvSpPr>
          <p:cNvPr id="5" name="CasellaDiTesto 4">
            <a:extLst>
              <a:ext uri="{FF2B5EF4-FFF2-40B4-BE49-F238E27FC236}">
                <a16:creationId xmlns:a16="http://schemas.microsoft.com/office/drawing/2014/main" id="{8A72FF66-F4A6-C39F-CD04-D51F466762FB}"/>
              </a:ext>
            </a:extLst>
          </p:cNvPr>
          <p:cNvSpPr txBox="1"/>
          <p:nvPr/>
        </p:nvSpPr>
        <p:spPr>
          <a:xfrm>
            <a:off x="294048" y="4643844"/>
            <a:ext cx="1728192"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dirty="0"/>
              <a:t>PROVIDERS </a:t>
            </a:r>
          </a:p>
        </p:txBody>
      </p:sp>
      <p:sp>
        <p:nvSpPr>
          <p:cNvPr id="6" name="CasellaDiTesto 5">
            <a:extLst>
              <a:ext uri="{FF2B5EF4-FFF2-40B4-BE49-F238E27FC236}">
                <a16:creationId xmlns:a16="http://schemas.microsoft.com/office/drawing/2014/main" id="{0894CD82-23FA-1F2E-99D5-CB32B68EDB0D}"/>
              </a:ext>
            </a:extLst>
          </p:cNvPr>
          <p:cNvSpPr txBox="1"/>
          <p:nvPr/>
        </p:nvSpPr>
        <p:spPr>
          <a:xfrm>
            <a:off x="2304852" y="1361433"/>
            <a:ext cx="201622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Unacceptable risk</a:t>
            </a:r>
          </a:p>
        </p:txBody>
      </p:sp>
      <p:pic>
        <p:nvPicPr>
          <p:cNvPr id="7" name="Immagine 6">
            <a:extLst>
              <a:ext uri="{FF2B5EF4-FFF2-40B4-BE49-F238E27FC236}">
                <a16:creationId xmlns:a16="http://schemas.microsoft.com/office/drawing/2014/main" id="{C6711E58-F311-B83A-57E7-AEF13F8A1849}"/>
              </a:ext>
            </a:extLst>
          </p:cNvPr>
          <p:cNvPicPr>
            <a:picLocks noChangeAspect="1"/>
          </p:cNvPicPr>
          <p:nvPr/>
        </p:nvPicPr>
        <p:blipFill>
          <a:blip r:embed="rId3"/>
          <a:stretch>
            <a:fillRect/>
          </a:stretch>
        </p:blipFill>
        <p:spPr>
          <a:xfrm>
            <a:off x="4492726" y="1220911"/>
            <a:ext cx="524022" cy="562838"/>
          </a:xfrm>
          <a:prstGeom prst="rect">
            <a:avLst/>
          </a:prstGeom>
        </p:spPr>
      </p:pic>
      <p:sp>
        <p:nvSpPr>
          <p:cNvPr id="9" name="CasellaDiTesto 8">
            <a:extLst>
              <a:ext uri="{FF2B5EF4-FFF2-40B4-BE49-F238E27FC236}">
                <a16:creationId xmlns:a16="http://schemas.microsoft.com/office/drawing/2014/main" id="{448AB4E7-B33E-C892-E00E-82E874DD35D6}"/>
              </a:ext>
            </a:extLst>
          </p:cNvPr>
          <p:cNvSpPr txBox="1"/>
          <p:nvPr/>
        </p:nvSpPr>
        <p:spPr>
          <a:xfrm>
            <a:off x="2304852" y="1976776"/>
            <a:ext cx="2016224"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Limited or minimum risk</a:t>
            </a:r>
          </a:p>
        </p:txBody>
      </p:sp>
      <p:pic>
        <p:nvPicPr>
          <p:cNvPr id="10" name="Immagine 9">
            <a:extLst>
              <a:ext uri="{FF2B5EF4-FFF2-40B4-BE49-F238E27FC236}">
                <a16:creationId xmlns:a16="http://schemas.microsoft.com/office/drawing/2014/main" id="{6A681079-8241-64DC-C7AB-F24926B459AE}"/>
              </a:ext>
            </a:extLst>
          </p:cNvPr>
          <p:cNvPicPr>
            <a:picLocks noChangeAspect="1"/>
          </p:cNvPicPr>
          <p:nvPr/>
        </p:nvPicPr>
        <p:blipFill>
          <a:blip r:embed="rId4"/>
          <a:stretch>
            <a:fillRect/>
          </a:stretch>
        </p:blipFill>
        <p:spPr>
          <a:xfrm>
            <a:off x="4391064" y="1944523"/>
            <a:ext cx="757000" cy="712471"/>
          </a:xfrm>
          <a:prstGeom prst="rect">
            <a:avLst/>
          </a:prstGeom>
        </p:spPr>
      </p:pic>
      <p:sp>
        <p:nvSpPr>
          <p:cNvPr id="11" name="CasellaDiTesto 10">
            <a:extLst>
              <a:ext uri="{FF2B5EF4-FFF2-40B4-BE49-F238E27FC236}">
                <a16:creationId xmlns:a16="http://schemas.microsoft.com/office/drawing/2014/main" id="{FDA2D3EC-5997-FD45-60A2-A8D00835B9C6}"/>
              </a:ext>
            </a:extLst>
          </p:cNvPr>
          <p:cNvSpPr txBox="1"/>
          <p:nvPr/>
        </p:nvSpPr>
        <p:spPr>
          <a:xfrm>
            <a:off x="2304852" y="2852936"/>
            <a:ext cx="2016224"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dirty="0"/>
              <a:t>High risk</a:t>
            </a:r>
          </a:p>
        </p:txBody>
      </p:sp>
      <p:sp>
        <p:nvSpPr>
          <p:cNvPr id="12" name="Freccia giù 11">
            <a:extLst>
              <a:ext uri="{FF2B5EF4-FFF2-40B4-BE49-F238E27FC236}">
                <a16:creationId xmlns:a16="http://schemas.microsoft.com/office/drawing/2014/main" id="{643902B8-4D12-292E-A2E8-7AEF5A35B662}"/>
              </a:ext>
            </a:extLst>
          </p:cNvPr>
          <p:cNvSpPr/>
          <p:nvPr/>
        </p:nvSpPr>
        <p:spPr>
          <a:xfrm>
            <a:off x="3383776" y="3191150"/>
            <a:ext cx="360040" cy="51050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asellaDiTesto 12">
            <a:extLst>
              <a:ext uri="{FF2B5EF4-FFF2-40B4-BE49-F238E27FC236}">
                <a16:creationId xmlns:a16="http://schemas.microsoft.com/office/drawing/2014/main" id="{7DFB3E47-3E2C-ED80-5639-3CBE66D9E769}"/>
              </a:ext>
            </a:extLst>
          </p:cNvPr>
          <p:cNvSpPr txBox="1"/>
          <p:nvPr/>
        </p:nvSpPr>
        <p:spPr>
          <a:xfrm>
            <a:off x="2400724" y="3782750"/>
            <a:ext cx="2016224"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dirty="0"/>
              <a:t>Comply with obligations to ensure safety</a:t>
            </a:r>
          </a:p>
        </p:txBody>
      </p:sp>
      <p:sp>
        <p:nvSpPr>
          <p:cNvPr id="14" name="CasellaDiTesto 13">
            <a:extLst>
              <a:ext uri="{FF2B5EF4-FFF2-40B4-BE49-F238E27FC236}">
                <a16:creationId xmlns:a16="http://schemas.microsoft.com/office/drawing/2014/main" id="{B9709EBF-81EA-AE17-16EF-F36804A72A53}"/>
              </a:ext>
            </a:extLst>
          </p:cNvPr>
          <p:cNvSpPr txBox="1"/>
          <p:nvPr/>
        </p:nvSpPr>
        <p:spPr>
          <a:xfrm>
            <a:off x="2411760" y="5013176"/>
            <a:ext cx="1979304"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dirty="0"/>
              <a:t>Transparency and Information</a:t>
            </a:r>
          </a:p>
        </p:txBody>
      </p:sp>
      <p:sp>
        <p:nvSpPr>
          <p:cNvPr id="15" name="CasellaDiTesto 14">
            <a:extLst>
              <a:ext uri="{FF2B5EF4-FFF2-40B4-BE49-F238E27FC236}">
                <a16:creationId xmlns:a16="http://schemas.microsoft.com/office/drawing/2014/main" id="{0018C8D8-4908-D092-5970-E5C2CE97CE60}"/>
              </a:ext>
            </a:extLst>
          </p:cNvPr>
          <p:cNvSpPr txBox="1"/>
          <p:nvPr/>
        </p:nvSpPr>
        <p:spPr>
          <a:xfrm>
            <a:off x="2123728" y="1220911"/>
            <a:ext cx="3024336" cy="2082451"/>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p>
        </p:txBody>
      </p:sp>
      <p:sp>
        <p:nvSpPr>
          <p:cNvPr id="16" name="CasellaDiTesto 15">
            <a:extLst>
              <a:ext uri="{FF2B5EF4-FFF2-40B4-BE49-F238E27FC236}">
                <a16:creationId xmlns:a16="http://schemas.microsoft.com/office/drawing/2014/main" id="{5E3F7EBF-344F-A4E9-36F9-D60FE177F589}"/>
              </a:ext>
            </a:extLst>
          </p:cNvPr>
          <p:cNvSpPr txBox="1"/>
          <p:nvPr/>
        </p:nvSpPr>
        <p:spPr>
          <a:xfrm>
            <a:off x="2123728" y="3701656"/>
            <a:ext cx="2664296" cy="2103608"/>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p>
        </p:txBody>
      </p:sp>
      <p:sp>
        <p:nvSpPr>
          <p:cNvPr id="17" name="Freccia destra 16">
            <a:extLst>
              <a:ext uri="{FF2B5EF4-FFF2-40B4-BE49-F238E27FC236}">
                <a16:creationId xmlns:a16="http://schemas.microsoft.com/office/drawing/2014/main" id="{DC03A3EC-2F7C-BAE7-612B-63789F54210F}"/>
              </a:ext>
            </a:extLst>
          </p:cNvPr>
          <p:cNvSpPr/>
          <p:nvPr/>
        </p:nvSpPr>
        <p:spPr>
          <a:xfrm rot="19488310">
            <a:off x="4477303" y="4684494"/>
            <a:ext cx="864096" cy="2880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asellaDiTesto 17">
            <a:extLst>
              <a:ext uri="{FF2B5EF4-FFF2-40B4-BE49-F238E27FC236}">
                <a16:creationId xmlns:a16="http://schemas.microsoft.com/office/drawing/2014/main" id="{DA0611D2-5967-8815-699B-6D2D5A89057C}"/>
              </a:ext>
            </a:extLst>
          </p:cNvPr>
          <p:cNvSpPr txBox="1"/>
          <p:nvPr/>
        </p:nvSpPr>
        <p:spPr>
          <a:xfrm>
            <a:off x="6508837" y="2916826"/>
            <a:ext cx="1368152"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dirty="0"/>
              <a:t>DEPLOYERS/EMPLOYERS</a:t>
            </a:r>
          </a:p>
        </p:txBody>
      </p:sp>
      <p:sp>
        <p:nvSpPr>
          <p:cNvPr id="19" name="CasellaDiTesto 18">
            <a:extLst>
              <a:ext uri="{FF2B5EF4-FFF2-40B4-BE49-F238E27FC236}">
                <a16:creationId xmlns:a16="http://schemas.microsoft.com/office/drawing/2014/main" id="{5CA4756C-44BD-0D43-F5CC-9401AB4A9F37}"/>
              </a:ext>
            </a:extLst>
          </p:cNvPr>
          <p:cNvSpPr txBox="1"/>
          <p:nvPr/>
        </p:nvSpPr>
        <p:spPr>
          <a:xfrm>
            <a:off x="5508104" y="3808522"/>
            <a:ext cx="136815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a:t>Comply with Instructions</a:t>
            </a:r>
          </a:p>
        </p:txBody>
      </p:sp>
      <p:sp>
        <p:nvSpPr>
          <p:cNvPr id="20" name="CasellaDiTesto 19">
            <a:extLst>
              <a:ext uri="{FF2B5EF4-FFF2-40B4-BE49-F238E27FC236}">
                <a16:creationId xmlns:a16="http://schemas.microsoft.com/office/drawing/2014/main" id="{84A6A159-218A-2A9B-B535-81DE73767815}"/>
              </a:ext>
            </a:extLst>
          </p:cNvPr>
          <p:cNvSpPr txBox="1"/>
          <p:nvPr/>
        </p:nvSpPr>
        <p:spPr>
          <a:xfrm>
            <a:off x="5508104" y="4551511"/>
            <a:ext cx="136815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a:t>Impact Assessment</a:t>
            </a:r>
          </a:p>
        </p:txBody>
      </p:sp>
      <p:sp>
        <p:nvSpPr>
          <p:cNvPr id="21" name="CasellaDiTesto 20">
            <a:extLst>
              <a:ext uri="{FF2B5EF4-FFF2-40B4-BE49-F238E27FC236}">
                <a16:creationId xmlns:a16="http://schemas.microsoft.com/office/drawing/2014/main" id="{35F5ED1E-AB9A-F2C5-E6D5-022C526DA92F}"/>
              </a:ext>
            </a:extLst>
          </p:cNvPr>
          <p:cNvSpPr txBox="1"/>
          <p:nvPr/>
        </p:nvSpPr>
        <p:spPr>
          <a:xfrm>
            <a:off x="7164288" y="3782750"/>
            <a:ext cx="1512168"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a:t>Human oversight </a:t>
            </a:r>
          </a:p>
        </p:txBody>
      </p:sp>
      <p:sp>
        <p:nvSpPr>
          <p:cNvPr id="22" name="CasellaDiTesto 21">
            <a:extLst>
              <a:ext uri="{FF2B5EF4-FFF2-40B4-BE49-F238E27FC236}">
                <a16:creationId xmlns:a16="http://schemas.microsoft.com/office/drawing/2014/main" id="{7E92BB66-6507-B85F-7655-6F37A03CD682}"/>
              </a:ext>
            </a:extLst>
          </p:cNvPr>
          <p:cNvSpPr txBox="1"/>
          <p:nvPr/>
        </p:nvSpPr>
        <p:spPr>
          <a:xfrm>
            <a:off x="7136224" y="4551511"/>
            <a:ext cx="1512168"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a:t>Information and consultation</a:t>
            </a:r>
          </a:p>
        </p:txBody>
      </p:sp>
      <p:sp>
        <p:nvSpPr>
          <p:cNvPr id="23" name="CasellaDiTesto 22">
            <a:extLst>
              <a:ext uri="{FF2B5EF4-FFF2-40B4-BE49-F238E27FC236}">
                <a16:creationId xmlns:a16="http://schemas.microsoft.com/office/drawing/2014/main" id="{F556EEC7-0B5D-B3B4-8465-2181953CFBF7}"/>
              </a:ext>
            </a:extLst>
          </p:cNvPr>
          <p:cNvSpPr txBox="1"/>
          <p:nvPr/>
        </p:nvSpPr>
        <p:spPr>
          <a:xfrm>
            <a:off x="5345425" y="3701656"/>
            <a:ext cx="1674847" cy="1634685"/>
          </a:xfrm>
          <a:prstGeom prst="rect">
            <a:avLst/>
          </a:prstGeom>
          <a:noFill/>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GB" dirty="0"/>
          </a:p>
        </p:txBody>
      </p:sp>
      <p:sp>
        <p:nvSpPr>
          <p:cNvPr id="24" name="Freccia su 23">
            <a:extLst>
              <a:ext uri="{FF2B5EF4-FFF2-40B4-BE49-F238E27FC236}">
                <a16:creationId xmlns:a16="http://schemas.microsoft.com/office/drawing/2014/main" id="{6138362C-8443-65C8-D415-5954F927E984}"/>
              </a:ext>
            </a:extLst>
          </p:cNvPr>
          <p:cNvSpPr/>
          <p:nvPr/>
        </p:nvSpPr>
        <p:spPr>
          <a:xfrm>
            <a:off x="1080196" y="2785973"/>
            <a:ext cx="186544" cy="158742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57499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D9181FB8-D84B-BEF8-0E96-97EDBD6FAD54}"/>
              </a:ext>
            </a:extLst>
          </p:cNvPr>
          <p:cNvSpPr txBox="1"/>
          <p:nvPr/>
        </p:nvSpPr>
        <p:spPr>
          <a:xfrm>
            <a:off x="1685171" y="836712"/>
            <a:ext cx="2448272"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dirty="0"/>
              <a:t>Providers</a:t>
            </a:r>
          </a:p>
        </p:txBody>
      </p:sp>
      <p:sp>
        <p:nvSpPr>
          <p:cNvPr id="9" name="CasellaDiTesto 8">
            <a:extLst>
              <a:ext uri="{FF2B5EF4-FFF2-40B4-BE49-F238E27FC236}">
                <a16:creationId xmlns:a16="http://schemas.microsoft.com/office/drawing/2014/main" id="{DD96181F-7745-B8B1-CEF3-8E8A97B87F55}"/>
              </a:ext>
            </a:extLst>
          </p:cNvPr>
          <p:cNvSpPr txBox="1"/>
          <p:nvPr/>
        </p:nvSpPr>
        <p:spPr>
          <a:xfrm>
            <a:off x="209006" y="1628800"/>
            <a:ext cx="5400601"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342900" indent="-342900">
              <a:buAutoNum type="arabicParenBoth"/>
            </a:pPr>
            <a:r>
              <a:rPr lang="en-GB" dirty="0"/>
              <a:t>Adopting </a:t>
            </a:r>
            <a:r>
              <a:rPr lang="en-GB" b="1" dirty="0"/>
              <a:t>data governance measures </a:t>
            </a:r>
            <a:r>
              <a:rPr lang="en-GB" dirty="0"/>
              <a:t>(</a:t>
            </a:r>
            <a:r>
              <a:rPr lang="it-IT" b="0" i="0" u="none" strike="noStrike" dirty="0" err="1">
                <a:solidFill>
                  <a:srgbClr val="000000"/>
                </a:solidFill>
                <a:effectLst/>
                <a:latin typeface="-webkit-standard"/>
              </a:rPr>
              <a:t>ensuring</a:t>
            </a:r>
            <a:r>
              <a:rPr lang="it-IT" b="0" i="0" u="none" strike="noStrike" dirty="0">
                <a:solidFill>
                  <a:srgbClr val="000000"/>
                </a:solidFill>
                <a:effectLst/>
                <a:latin typeface="-webkit-standard"/>
              </a:rPr>
              <a:t> </a:t>
            </a:r>
            <a:r>
              <a:rPr lang="it-IT" b="0" i="0" u="none" strike="noStrike" dirty="0" err="1">
                <a:solidFill>
                  <a:srgbClr val="000000"/>
                </a:solidFill>
                <a:effectLst/>
                <a:latin typeface="-webkit-standard"/>
              </a:rPr>
              <a:t>that</a:t>
            </a:r>
            <a:r>
              <a:rPr lang="it-IT" b="0" i="0" u="none" strike="noStrike" dirty="0">
                <a:solidFill>
                  <a:srgbClr val="000000"/>
                </a:solidFill>
                <a:effectLst/>
                <a:latin typeface="-webkit-standard"/>
              </a:rPr>
              <a:t> data </a:t>
            </a:r>
            <a:r>
              <a:rPr lang="it-IT" b="0" i="0" u="none" strike="noStrike" dirty="0" err="1">
                <a:solidFill>
                  <a:srgbClr val="000000"/>
                </a:solidFill>
                <a:effectLst/>
                <a:latin typeface="-webkit-standard"/>
              </a:rPr>
              <a:t>is</a:t>
            </a:r>
            <a:r>
              <a:rPr lang="it-IT" b="0" i="0" u="none" strike="noStrike" dirty="0">
                <a:solidFill>
                  <a:srgbClr val="000000"/>
                </a:solidFill>
                <a:effectLst/>
                <a:latin typeface="-webkit-standard"/>
              </a:rPr>
              <a:t> accurate, </a:t>
            </a:r>
            <a:r>
              <a:rPr lang="it-IT" b="0" i="0" u="none" strike="noStrike" dirty="0" err="1">
                <a:solidFill>
                  <a:srgbClr val="000000"/>
                </a:solidFill>
                <a:effectLst/>
                <a:latin typeface="-webkit-standard"/>
              </a:rPr>
              <a:t>consistent</a:t>
            </a:r>
            <a:r>
              <a:rPr lang="it-IT" b="0" i="0" u="none" strike="noStrike" dirty="0">
                <a:solidFill>
                  <a:srgbClr val="000000"/>
                </a:solidFill>
                <a:effectLst/>
                <a:latin typeface="-webkit-standard"/>
              </a:rPr>
              <a:t>, secure, </a:t>
            </a:r>
            <a:r>
              <a:rPr lang="it-IT" b="0" i="0" u="none" strike="noStrike" dirty="0" err="1">
                <a:solidFill>
                  <a:srgbClr val="000000"/>
                </a:solidFill>
                <a:effectLst/>
                <a:latin typeface="-webkit-standard"/>
              </a:rPr>
              <a:t>used</a:t>
            </a:r>
            <a:r>
              <a:rPr lang="it-IT" b="0" i="0" u="none" strike="noStrike" dirty="0">
                <a:solidFill>
                  <a:srgbClr val="000000"/>
                </a:solidFill>
                <a:effectLst/>
                <a:latin typeface="-webkit-standard"/>
              </a:rPr>
              <a:t> </a:t>
            </a:r>
            <a:r>
              <a:rPr lang="it-IT" b="0" i="0" u="none" strike="noStrike" dirty="0" err="1">
                <a:solidFill>
                  <a:srgbClr val="000000"/>
                </a:solidFill>
                <a:effectLst/>
                <a:latin typeface="-webkit-standard"/>
              </a:rPr>
              <a:t>ethically</a:t>
            </a:r>
            <a:r>
              <a:rPr lang="it-IT" dirty="0">
                <a:solidFill>
                  <a:srgbClr val="000000"/>
                </a:solidFill>
                <a:latin typeface="-webkit-standard"/>
              </a:rPr>
              <a:t> in</a:t>
            </a:r>
            <a:r>
              <a:rPr lang="it-IT" b="0" i="0" u="none" strike="noStrike" dirty="0">
                <a:solidFill>
                  <a:srgbClr val="000000"/>
                </a:solidFill>
                <a:effectLst/>
                <a:latin typeface="-webkit-standard"/>
              </a:rPr>
              <a:t> compliance with </a:t>
            </a:r>
            <a:r>
              <a:rPr lang="it-IT" b="0" i="0" u="none" strike="noStrike" dirty="0" err="1">
                <a:solidFill>
                  <a:srgbClr val="000000"/>
                </a:solidFill>
                <a:effectLst/>
                <a:latin typeface="-webkit-standard"/>
              </a:rPr>
              <a:t>regulatory</a:t>
            </a:r>
            <a:r>
              <a:rPr lang="it-IT" b="0" i="0" u="none" strike="noStrike" dirty="0">
                <a:solidFill>
                  <a:srgbClr val="000000"/>
                </a:solidFill>
                <a:effectLst/>
                <a:latin typeface="-webkit-standard"/>
              </a:rPr>
              <a:t> </a:t>
            </a:r>
            <a:r>
              <a:rPr lang="it-IT" b="0" i="0" u="none" strike="noStrike" dirty="0" err="1">
                <a:solidFill>
                  <a:srgbClr val="000000"/>
                </a:solidFill>
                <a:effectLst/>
                <a:latin typeface="-webkit-standard"/>
              </a:rPr>
              <a:t>requirements</a:t>
            </a:r>
            <a:r>
              <a:rPr lang="en-GB" dirty="0"/>
              <a:t>) </a:t>
            </a:r>
          </a:p>
          <a:p>
            <a:pPr marL="342900" indent="-342900">
              <a:buAutoNum type="arabicParenBoth"/>
            </a:pPr>
            <a:r>
              <a:rPr lang="en-GB" b="1" dirty="0"/>
              <a:t>Registering </a:t>
            </a:r>
            <a:r>
              <a:rPr lang="en-GB" dirty="0"/>
              <a:t>high-risk AI systems in an EU-wide database</a:t>
            </a:r>
          </a:p>
          <a:p>
            <a:pPr marL="342900" indent="-342900">
              <a:buAutoNum type="arabicParenBoth"/>
            </a:pPr>
            <a:r>
              <a:rPr lang="en-GB" dirty="0"/>
              <a:t>Undergoing </a:t>
            </a:r>
            <a:r>
              <a:rPr lang="en-GB" b="1" dirty="0"/>
              <a:t>conformity assessment </a:t>
            </a:r>
            <a:r>
              <a:rPr lang="en-GB" dirty="0"/>
              <a:t>procedures to ensure that the technology complies with predetermined requirements</a:t>
            </a:r>
          </a:p>
          <a:p>
            <a:pPr marL="342900" indent="-342900">
              <a:buAutoNum type="arabicParenBoth"/>
            </a:pPr>
            <a:r>
              <a:rPr lang="en-GB" dirty="0"/>
              <a:t>Implementing enhanced </a:t>
            </a:r>
            <a:r>
              <a:rPr lang="en-GB" b="1" dirty="0"/>
              <a:t>risk management </a:t>
            </a:r>
          </a:p>
        </p:txBody>
      </p:sp>
      <p:sp>
        <p:nvSpPr>
          <p:cNvPr id="10" name="CasellaDiTesto 9">
            <a:extLst>
              <a:ext uri="{FF2B5EF4-FFF2-40B4-BE49-F238E27FC236}">
                <a16:creationId xmlns:a16="http://schemas.microsoft.com/office/drawing/2014/main" id="{1BD4D02B-56CC-C4AB-DC20-D2B1E92EAD9F}"/>
              </a:ext>
            </a:extLst>
          </p:cNvPr>
          <p:cNvSpPr txBox="1"/>
          <p:nvPr/>
        </p:nvSpPr>
        <p:spPr>
          <a:xfrm>
            <a:off x="5953750" y="3356992"/>
            <a:ext cx="2202753" cy="203132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Harm to the health, safety or fundamental rights of natural persons shall be evaluated and counteracted risks to such rights. </a:t>
            </a:r>
          </a:p>
        </p:txBody>
      </p:sp>
      <p:sp>
        <p:nvSpPr>
          <p:cNvPr id="11" name="CasellaDiTesto 10">
            <a:extLst>
              <a:ext uri="{FF2B5EF4-FFF2-40B4-BE49-F238E27FC236}">
                <a16:creationId xmlns:a16="http://schemas.microsoft.com/office/drawing/2014/main" id="{89AAE796-ED0D-BE1B-AD2E-4B1541B5C3C8}"/>
              </a:ext>
            </a:extLst>
          </p:cNvPr>
          <p:cNvSpPr txBox="1"/>
          <p:nvPr/>
        </p:nvSpPr>
        <p:spPr>
          <a:xfrm>
            <a:off x="7417223" y="5229200"/>
            <a:ext cx="1708086" cy="738664"/>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GB" sz="1400" dirty="0"/>
              <a:t>Workers’ health and safety, personal data, dignity</a:t>
            </a:r>
          </a:p>
        </p:txBody>
      </p:sp>
      <p:sp>
        <p:nvSpPr>
          <p:cNvPr id="12" name="Freccia giù 11">
            <a:extLst>
              <a:ext uri="{FF2B5EF4-FFF2-40B4-BE49-F238E27FC236}">
                <a16:creationId xmlns:a16="http://schemas.microsoft.com/office/drawing/2014/main" id="{C1FB62F6-A1A0-81D5-8F0E-FB6A96F25215}"/>
              </a:ext>
            </a:extLst>
          </p:cNvPr>
          <p:cNvSpPr/>
          <p:nvPr/>
        </p:nvSpPr>
        <p:spPr>
          <a:xfrm rot="16200000">
            <a:off x="5236514" y="3460499"/>
            <a:ext cx="307632" cy="11268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4073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EC22DE26-307E-BE38-0D5A-323FA85B5EB1}"/>
              </a:ext>
            </a:extLst>
          </p:cNvPr>
          <p:cNvSpPr txBox="1"/>
          <p:nvPr/>
        </p:nvSpPr>
        <p:spPr>
          <a:xfrm>
            <a:off x="1106331" y="2349520"/>
            <a:ext cx="1440160"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a:t>No obligations</a:t>
            </a:r>
          </a:p>
        </p:txBody>
      </p:sp>
      <p:sp>
        <p:nvSpPr>
          <p:cNvPr id="4" name="CasellaDiTesto 3">
            <a:extLst>
              <a:ext uri="{FF2B5EF4-FFF2-40B4-BE49-F238E27FC236}">
                <a16:creationId xmlns:a16="http://schemas.microsoft.com/office/drawing/2014/main" id="{792F3730-2E8D-47CE-491C-958DCE06E3CF}"/>
              </a:ext>
            </a:extLst>
          </p:cNvPr>
          <p:cNvSpPr txBox="1"/>
          <p:nvPr/>
        </p:nvSpPr>
        <p:spPr>
          <a:xfrm>
            <a:off x="395536" y="404664"/>
            <a:ext cx="2448272"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dirty="0"/>
              <a:t>Providers conformity assessment</a:t>
            </a:r>
          </a:p>
        </p:txBody>
      </p:sp>
      <p:sp>
        <p:nvSpPr>
          <p:cNvPr id="5" name="CasellaDiTesto 4">
            <a:extLst>
              <a:ext uri="{FF2B5EF4-FFF2-40B4-BE49-F238E27FC236}">
                <a16:creationId xmlns:a16="http://schemas.microsoft.com/office/drawing/2014/main" id="{CAF88E14-15CA-D9FD-06FE-BF62191DA308}"/>
              </a:ext>
            </a:extLst>
          </p:cNvPr>
          <p:cNvSpPr txBox="1"/>
          <p:nvPr/>
        </p:nvSpPr>
        <p:spPr>
          <a:xfrm>
            <a:off x="2051720" y="1340768"/>
            <a:ext cx="2360366" cy="120032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dirty="0"/>
              <a:t>AI systems are parts of already tested products (i.e. medical devices, toys)</a:t>
            </a:r>
          </a:p>
        </p:txBody>
      </p:sp>
      <p:sp>
        <p:nvSpPr>
          <p:cNvPr id="6" name="CasellaDiTesto 5">
            <a:extLst>
              <a:ext uri="{FF2B5EF4-FFF2-40B4-BE49-F238E27FC236}">
                <a16:creationId xmlns:a16="http://schemas.microsoft.com/office/drawing/2014/main" id="{A8344168-04C5-6955-9503-F4C3A286E31B}"/>
              </a:ext>
            </a:extLst>
          </p:cNvPr>
          <p:cNvSpPr txBox="1"/>
          <p:nvPr/>
        </p:nvSpPr>
        <p:spPr>
          <a:xfrm>
            <a:off x="5357475" y="1460044"/>
            <a:ext cx="1315386" cy="92333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dirty="0"/>
              <a:t>AI are stand-alone products</a:t>
            </a:r>
          </a:p>
        </p:txBody>
      </p:sp>
      <p:sp>
        <p:nvSpPr>
          <p:cNvPr id="8" name="CasellaDiTesto 7">
            <a:extLst>
              <a:ext uri="{FF2B5EF4-FFF2-40B4-BE49-F238E27FC236}">
                <a16:creationId xmlns:a16="http://schemas.microsoft.com/office/drawing/2014/main" id="{3AB5B991-C99F-E5E0-EA57-13A344A5888C}"/>
              </a:ext>
            </a:extLst>
          </p:cNvPr>
          <p:cNvSpPr txBox="1"/>
          <p:nvPr/>
        </p:nvSpPr>
        <p:spPr>
          <a:xfrm>
            <a:off x="4389185" y="2886566"/>
            <a:ext cx="1826583"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Internal conformity assessment (self-assessment)</a:t>
            </a:r>
          </a:p>
        </p:txBody>
      </p:sp>
      <p:sp>
        <p:nvSpPr>
          <p:cNvPr id="9" name="CasellaDiTesto 8">
            <a:extLst>
              <a:ext uri="{FF2B5EF4-FFF2-40B4-BE49-F238E27FC236}">
                <a16:creationId xmlns:a16="http://schemas.microsoft.com/office/drawing/2014/main" id="{A8AA046A-E079-12A4-54A6-353AB221B3B9}"/>
              </a:ext>
            </a:extLst>
          </p:cNvPr>
          <p:cNvSpPr txBox="1"/>
          <p:nvPr/>
        </p:nvSpPr>
        <p:spPr>
          <a:xfrm>
            <a:off x="6649713" y="2996961"/>
            <a:ext cx="1636942"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External auditor (notified body)</a:t>
            </a:r>
          </a:p>
        </p:txBody>
      </p:sp>
      <p:sp>
        <p:nvSpPr>
          <p:cNvPr id="10" name="CasellaDiTesto 9">
            <a:extLst>
              <a:ext uri="{FF2B5EF4-FFF2-40B4-BE49-F238E27FC236}">
                <a16:creationId xmlns:a16="http://schemas.microsoft.com/office/drawing/2014/main" id="{76063DE9-7487-7327-58D3-4DBE0BE40DCF}"/>
              </a:ext>
            </a:extLst>
          </p:cNvPr>
          <p:cNvSpPr txBox="1"/>
          <p:nvPr/>
        </p:nvSpPr>
        <p:spPr>
          <a:xfrm>
            <a:off x="1312892" y="4701138"/>
            <a:ext cx="3475626" cy="175432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Following non-mandatory </a:t>
            </a:r>
          </a:p>
          <a:p>
            <a:r>
              <a:rPr lang="en-GB" dirty="0"/>
              <a:t>standards developed by European standard development organization (CEN, CENELEC) in conjunction with international organizations (ISO, IEC)</a:t>
            </a:r>
          </a:p>
        </p:txBody>
      </p:sp>
      <p:sp>
        <p:nvSpPr>
          <p:cNvPr id="11" name="CasellaDiTesto 10">
            <a:extLst>
              <a:ext uri="{FF2B5EF4-FFF2-40B4-BE49-F238E27FC236}">
                <a16:creationId xmlns:a16="http://schemas.microsoft.com/office/drawing/2014/main" id="{45CB40F2-CC39-A4A6-E65E-65F1FDCF23E1}"/>
              </a:ext>
            </a:extLst>
          </p:cNvPr>
          <p:cNvSpPr txBox="1"/>
          <p:nvPr/>
        </p:nvSpPr>
        <p:spPr>
          <a:xfrm>
            <a:off x="4447619" y="5819184"/>
            <a:ext cx="1413777"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Desirable Trade Unions involvement</a:t>
            </a:r>
          </a:p>
        </p:txBody>
      </p:sp>
      <p:sp>
        <p:nvSpPr>
          <p:cNvPr id="12" name="Freccia giù 11">
            <a:extLst>
              <a:ext uri="{FF2B5EF4-FFF2-40B4-BE49-F238E27FC236}">
                <a16:creationId xmlns:a16="http://schemas.microsoft.com/office/drawing/2014/main" id="{1B901E7B-629B-C104-B0E0-71D1D8980244}"/>
              </a:ext>
            </a:extLst>
          </p:cNvPr>
          <p:cNvSpPr/>
          <p:nvPr/>
        </p:nvSpPr>
        <p:spPr>
          <a:xfrm rot="1972358">
            <a:off x="5506631" y="2464283"/>
            <a:ext cx="432048" cy="39661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ccia giù 12">
            <a:extLst>
              <a:ext uri="{FF2B5EF4-FFF2-40B4-BE49-F238E27FC236}">
                <a16:creationId xmlns:a16="http://schemas.microsoft.com/office/drawing/2014/main" id="{7D271AC6-3453-6740-9606-924F6C626AA6}"/>
              </a:ext>
            </a:extLst>
          </p:cNvPr>
          <p:cNvSpPr/>
          <p:nvPr/>
        </p:nvSpPr>
        <p:spPr>
          <a:xfrm rot="19051291">
            <a:off x="6587187" y="2488232"/>
            <a:ext cx="432048" cy="39661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ccia giù 13">
            <a:extLst>
              <a:ext uri="{FF2B5EF4-FFF2-40B4-BE49-F238E27FC236}">
                <a16:creationId xmlns:a16="http://schemas.microsoft.com/office/drawing/2014/main" id="{EA391B1F-EB61-74CF-2923-209F0F6FB435}"/>
              </a:ext>
            </a:extLst>
          </p:cNvPr>
          <p:cNvSpPr/>
          <p:nvPr/>
        </p:nvSpPr>
        <p:spPr>
          <a:xfrm rot="1972358">
            <a:off x="3906992" y="4219025"/>
            <a:ext cx="432048" cy="39661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e 14">
            <a:extLst>
              <a:ext uri="{FF2B5EF4-FFF2-40B4-BE49-F238E27FC236}">
                <a16:creationId xmlns:a16="http://schemas.microsoft.com/office/drawing/2014/main" id="{009B1925-21FC-4115-20FB-6DF2FF41F5E7}"/>
              </a:ext>
            </a:extLst>
          </p:cNvPr>
          <p:cNvSpPr/>
          <p:nvPr/>
        </p:nvSpPr>
        <p:spPr>
          <a:xfrm rot="19123659">
            <a:off x="4203162" y="2507026"/>
            <a:ext cx="2116102" cy="2228183"/>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862675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B04C761E-0299-77B8-4ADE-5BDE40BD0FD0}"/>
              </a:ext>
            </a:extLst>
          </p:cNvPr>
          <p:cNvSpPr txBox="1"/>
          <p:nvPr/>
        </p:nvSpPr>
        <p:spPr>
          <a:xfrm>
            <a:off x="251520" y="1477819"/>
            <a:ext cx="4393058"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GB" dirty="0"/>
              <a:t>Design and develop AI systems in a way that ensures their operation is sufficiently transparent to enable deployers to interpret a system’s output and use it appropriately </a:t>
            </a:r>
          </a:p>
          <a:p>
            <a:pPr marL="285750" indent="-285750">
              <a:buFont typeface="Arial" panose="020B0604020202020204" pitchFamily="34" charset="0"/>
              <a:buChar char="•"/>
            </a:pPr>
            <a:r>
              <a:rPr lang="en-GB" dirty="0"/>
              <a:t>Give the deployer the instructions for the use of the AI system, containing “concise, complete, correct and clear” information in a format that is “accessible and comprehensible to deployers”</a:t>
            </a:r>
          </a:p>
        </p:txBody>
      </p:sp>
      <p:sp>
        <p:nvSpPr>
          <p:cNvPr id="15" name="CasellaDiTesto 14">
            <a:extLst>
              <a:ext uri="{FF2B5EF4-FFF2-40B4-BE49-F238E27FC236}">
                <a16:creationId xmlns:a16="http://schemas.microsoft.com/office/drawing/2014/main" id="{F8BE0349-E02C-17AD-7E0D-644A01D9510A}"/>
              </a:ext>
            </a:extLst>
          </p:cNvPr>
          <p:cNvSpPr txBox="1"/>
          <p:nvPr/>
        </p:nvSpPr>
        <p:spPr>
          <a:xfrm>
            <a:off x="1835696" y="260648"/>
            <a:ext cx="4752528"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a:solidFill>
                  <a:schemeClr val="bg1"/>
                </a:solidFill>
                <a:latin typeface="Red Hat Display"/>
              </a:rPr>
              <a:t>Providers T</a:t>
            </a:r>
            <a:r>
              <a:rPr lang="en-GB" b="0" i="0" u="none" strike="noStrike">
                <a:solidFill>
                  <a:schemeClr val="bg1"/>
                </a:solidFill>
                <a:effectLst/>
                <a:latin typeface="Red Hat Display"/>
              </a:rPr>
              <a:t>ransparency and Provision of Information to Deployers</a:t>
            </a:r>
            <a:endParaRPr lang="en-GB">
              <a:solidFill>
                <a:schemeClr val="bg1"/>
              </a:solidFill>
            </a:endParaRPr>
          </a:p>
        </p:txBody>
      </p:sp>
      <p:sp>
        <p:nvSpPr>
          <p:cNvPr id="16" name="CasellaDiTesto 15">
            <a:extLst>
              <a:ext uri="{FF2B5EF4-FFF2-40B4-BE49-F238E27FC236}">
                <a16:creationId xmlns:a16="http://schemas.microsoft.com/office/drawing/2014/main" id="{D302DF9C-9A10-1476-628D-F3C69623F2F0}"/>
              </a:ext>
            </a:extLst>
          </p:cNvPr>
          <p:cNvSpPr txBox="1"/>
          <p:nvPr/>
        </p:nvSpPr>
        <p:spPr>
          <a:xfrm>
            <a:off x="5364088" y="1268760"/>
            <a:ext cx="3384376" cy="517064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500" dirty="0"/>
              <a:t>Instructions include:</a:t>
            </a:r>
          </a:p>
          <a:p>
            <a:pPr marL="285750" indent="-285750">
              <a:buFont typeface="Arial" panose="020B0604020202020204" pitchFamily="34" charset="0"/>
              <a:buChar char="•"/>
            </a:pPr>
            <a:r>
              <a:rPr lang="en-GB" sz="1500" dirty="0"/>
              <a:t>the characteristics, capabilities and limitations of performance of the high-risk AI system, including:</a:t>
            </a:r>
          </a:p>
          <a:p>
            <a:r>
              <a:rPr lang="en-GB" sz="1500" dirty="0"/>
              <a:t>(</a:t>
            </a:r>
            <a:r>
              <a:rPr lang="en-GB" sz="1500" dirty="0" err="1"/>
              <a:t>i</a:t>
            </a:r>
            <a:r>
              <a:rPr lang="en-GB" sz="1500" dirty="0"/>
              <a:t>) its intended purpose;</a:t>
            </a:r>
          </a:p>
          <a:p>
            <a:r>
              <a:rPr lang="en-GB" sz="1500" dirty="0"/>
              <a:t>(ii) the level of accuracy, including its metrics, robustness </a:t>
            </a:r>
          </a:p>
          <a:p>
            <a:r>
              <a:rPr lang="en-GB" sz="1500" dirty="0"/>
              <a:t>(iii) any known or foreseeable risk, including to the health and safety or fundamental rights </a:t>
            </a:r>
          </a:p>
          <a:p>
            <a:pPr marL="285750" indent="-285750">
              <a:buFont typeface="Arial" panose="020B0604020202020204" pitchFamily="34" charset="0"/>
              <a:buChar char="•"/>
            </a:pPr>
            <a:r>
              <a:rPr lang="en-GB" sz="1500" dirty="0"/>
              <a:t>its performance regarding specific persons or groups of persons on which the system is intended to be used;</a:t>
            </a:r>
          </a:p>
          <a:p>
            <a:pPr marL="285750" indent="-285750">
              <a:buFont typeface="Arial" panose="020B0604020202020204" pitchFamily="34" charset="0"/>
              <a:buChar char="•"/>
            </a:pPr>
            <a:r>
              <a:rPr lang="en-GB" sz="1500" dirty="0"/>
              <a:t>information to enable deployers to interpret the output of the high-risk AI system and use it appropriately;</a:t>
            </a:r>
          </a:p>
          <a:p>
            <a:pPr marL="285750" indent="-285750">
              <a:buFont typeface="Arial" panose="020B0604020202020204" pitchFamily="34" charset="0"/>
              <a:buChar char="•"/>
            </a:pPr>
            <a:r>
              <a:rPr lang="en-GB" sz="1500" dirty="0"/>
              <a:t>the human oversight measures, including the technical measures put in place to facilitate the interpretation of the outputs of the high-risk AI systems by the deployers;</a:t>
            </a:r>
          </a:p>
        </p:txBody>
      </p:sp>
      <p:sp>
        <p:nvSpPr>
          <p:cNvPr id="17" name="Freccia destra 16">
            <a:extLst>
              <a:ext uri="{FF2B5EF4-FFF2-40B4-BE49-F238E27FC236}">
                <a16:creationId xmlns:a16="http://schemas.microsoft.com/office/drawing/2014/main" id="{3829A784-2B8D-0B48-6C98-BBD66FCC0428}"/>
              </a:ext>
            </a:extLst>
          </p:cNvPr>
          <p:cNvSpPr/>
          <p:nvPr/>
        </p:nvSpPr>
        <p:spPr>
          <a:xfrm>
            <a:off x="4759930" y="2656952"/>
            <a:ext cx="432048" cy="5040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66590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F5962898-D342-9350-74DF-43880E7B84F1}"/>
              </a:ext>
            </a:extLst>
          </p:cNvPr>
          <p:cNvSpPr txBox="1"/>
          <p:nvPr/>
        </p:nvSpPr>
        <p:spPr>
          <a:xfrm>
            <a:off x="395536" y="127403"/>
            <a:ext cx="252028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dirty="0"/>
              <a:t>Deployers (Employers)</a:t>
            </a:r>
          </a:p>
        </p:txBody>
      </p:sp>
      <p:sp>
        <p:nvSpPr>
          <p:cNvPr id="5" name="CasellaDiTesto 4">
            <a:extLst>
              <a:ext uri="{FF2B5EF4-FFF2-40B4-BE49-F238E27FC236}">
                <a16:creationId xmlns:a16="http://schemas.microsoft.com/office/drawing/2014/main" id="{DB63CB90-DCFC-5C63-2F5F-CF2BC3144760}"/>
              </a:ext>
            </a:extLst>
          </p:cNvPr>
          <p:cNvSpPr txBox="1"/>
          <p:nvPr/>
        </p:nvSpPr>
        <p:spPr>
          <a:xfrm>
            <a:off x="568854" y="833299"/>
            <a:ext cx="288032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dirty="0"/>
              <a:t>Decisions to implement AI tools are granted under the freedom to conduct a business (article 16 CFREU)</a:t>
            </a:r>
          </a:p>
        </p:txBody>
      </p:sp>
      <p:sp>
        <p:nvSpPr>
          <p:cNvPr id="6" name="CasellaDiTesto 5">
            <a:extLst>
              <a:ext uri="{FF2B5EF4-FFF2-40B4-BE49-F238E27FC236}">
                <a16:creationId xmlns:a16="http://schemas.microsoft.com/office/drawing/2014/main" id="{6C445F31-5A59-E535-4E85-10ED2A7BEC7F}"/>
              </a:ext>
            </a:extLst>
          </p:cNvPr>
          <p:cNvSpPr txBox="1"/>
          <p:nvPr/>
        </p:nvSpPr>
        <p:spPr>
          <a:xfrm>
            <a:off x="4629111" y="432609"/>
            <a:ext cx="3578343"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dirty="0"/>
              <a:t>In compliance with Workers’ fundamental rights:</a:t>
            </a:r>
          </a:p>
          <a:p>
            <a:r>
              <a:rPr lang="en-GB" sz="1600" dirty="0"/>
              <a:t>Article 8 CFREU: Privacy</a:t>
            </a:r>
          </a:p>
          <a:p>
            <a:r>
              <a:rPr lang="en-GB" sz="1600" dirty="0"/>
              <a:t>Article 21 CFREU: Non-Discrimination</a:t>
            </a:r>
          </a:p>
          <a:p>
            <a:r>
              <a:rPr lang="en-GB" sz="1600" dirty="0"/>
              <a:t>Article 31 CFREU: Dignity, Health and Safety</a:t>
            </a:r>
          </a:p>
        </p:txBody>
      </p:sp>
      <p:sp>
        <p:nvSpPr>
          <p:cNvPr id="7" name="Freccia destra 6">
            <a:extLst>
              <a:ext uri="{FF2B5EF4-FFF2-40B4-BE49-F238E27FC236}">
                <a16:creationId xmlns:a16="http://schemas.microsoft.com/office/drawing/2014/main" id="{E08A4B8D-94A9-A53F-ADAC-9143D2793BA2}"/>
              </a:ext>
            </a:extLst>
          </p:cNvPr>
          <p:cNvSpPr/>
          <p:nvPr/>
        </p:nvSpPr>
        <p:spPr>
          <a:xfrm>
            <a:off x="3633645" y="1217439"/>
            <a:ext cx="792088" cy="4320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CasellaDiTesto 7">
            <a:extLst>
              <a:ext uri="{FF2B5EF4-FFF2-40B4-BE49-F238E27FC236}">
                <a16:creationId xmlns:a16="http://schemas.microsoft.com/office/drawing/2014/main" id="{F18F3533-72F9-A437-33C5-12AA108DD54C}"/>
              </a:ext>
            </a:extLst>
          </p:cNvPr>
          <p:cNvSpPr txBox="1"/>
          <p:nvPr/>
        </p:nvSpPr>
        <p:spPr>
          <a:xfrm>
            <a:off x="3957681" y="2585194"/>
            <a:ext cx="936104" cy="33855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1600" dirty="0"/>
              <a:t>AI Act</a:t>
            </a:r>
          </a:p>
        </p:txBody>
      </p:sp>
      <p:sp>
        <p:nvSpPr>
          <p:cNvPr id="10" name="CasellaDiTesto 9">
            <a:extLst>
              <a:ext uri="{FF2B5EF4-FFF2-40B4-BE49-F238E27FC236}">
                <a16:creationId xmlns:a16="http://schemas.microsoft.com/office/drawing/2014/main" id="{19D30616-61A9-B2B0-FCEE-161EEBA57F0B}"/>
              </a:ext>
            </a:extLst>
          </p:cNvPr>
          <p:cNvSpPr txBox="1"/>
          <p:nvPr/>
        </p:nvSpPr>
        <p:spPr>
          <a:xfrm>
            <a:off x="393285" y="3095973"/>
            <a:ext cx="4032448" cy="132343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600" dirty="0"/>
              <a:t>Article 26(1): Deployers shall take appropriate technical and organisational measures to ensure they use such systems in accordance with the instructions for use accompanying the systems </a:t>
            </a:r>
          </a:p>
        </p:txBody>
      </p:sp>
      <p:sp>
        <p:nvSpPr>
          <p:cNvPr id="11" name="CasellaDiTesto 10">
            <a:extLst>
              <a:ext uri="{FF2B5EF4-FFF2-40B4-BE49-F238E27FC236}">
                <a16:creationId xmlns:a16="http://schemas.microsoft.com/office/drawing/2014/main" id="{4880917C-7639-83AA-E400-6B019B7E2640}"/>
              </a:ext>
            </a:extLst>
          </p:cNvPr>
          <p:cNvSpPr txBox="1"/>
          <p:nvPr/>
        </p:nvSpPr>
        <p:spPr>
          <a:xfrm>
            <a:off x="5694458" y="3260918"/>
            <a:ext cx="2376264" cy="10772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600" dirty="0"/>
              <a:t>Liability for misuse (i.e. the employer actual use differs from provider’s intended purpose)</a:t>
            </a:r>
          </a:p>
        </p:txBody>
      </p:sp>
      <p:sp>
        <p:nvSpPr>
          <p:cNvPr id="12" name="Freccia destra 11">
            <a:extLst>
              <a:ext uri="{FF2B5EF4-FFF2-40B4-BE49-F238E27FC236}">
                <a16:creationId xmlns:a16="http://schemas.microsoft.com/office/drawing/2014/main" id="{74447BA6-F956-8F78-90F8-B4A5FC095F9D}"/>
              </a:ext>
            </a:extLst>
          </p:cNvPr>
          <p:cNvSpPr/>
          <p:nvPr/>
        </p:nvSpPr>
        <p:spPr>
          <a:xfrm>
            <a:off x="4649761" y="3772525"/>
            <a:ext cx="792088" cy="4541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 name="CasellaDiTesto 12">
            <a:extLst>
              <a:ext uri="{FF2B5EF4-FFF2-40B4-BE49-F238E27FC236}">
                <a16:creationId xmlns:a16="http://schemas.microsoft.com/office/drawing/2014/main" id="{1E4896FC-81C5-B459-50C8-80BCD3532701}"/>
              </a:ext>
            </a:extLst>
          </p:cNvPr>
          <p:cNvSpPr txBox="1"/>
          <p:nvPr/>
        </p:nvSpPr>
        <p:spPr>
          <a:xfrm>
            <a:off x="393339" y="4673781"/>
            <a:ext cx="4032394"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Article 26(2): Deployers shall assign human oversight to natural persons who have the necessary competence, training and authority, as well as the necessary support</a:t>
            </a:r>
          </a:p>
        </p:txBody>
      </p:sp>
      <p:sp>
        <p:nvSpPr>
          <p:cNvPr id="14" name="CasellaDiTesto 13">
            <a:extLst>
              <a:ext uri="{FF2B5EF4-FFF2-40B4-BE49-F238E27FC236}">
                <a16:creationId xmlns:a16="http://schemas.microsoft.com/office/drawing/2014/main" id="{80914733-5D64-26DB-1006-E8F1E34BB17B}"/>
              </a:ext>
            </a:extLst>
          </p:cNvPr>
          <p:cNvSpPr txBox="1"/>
          <p:nvPr/>
        </p:nvSpPr>
        <p:spPr>
          <a:xfrm>
            <a:off x="3608791" y="5563983"/>
            <a:ext cx="1512168"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sz="1600" dirty="0"/>
              <a:t>Human-in-command principle</a:t>
            </a:r>
          </a:p>
        </p:txBody>
      </p:sp>
      <p:sp>
        <p:nvSpPr>
          <p:cNvPr id="15" name="CasellaDiTesto 14">
            <a:extLst>
              <a:ext uri="{FF2B5EF4-FFF2-40B4-BE49-F238E27FC236}">
                <a16:creationId xmlns:a16="http://schemas.microsoft.com/office/drawing/2014/main" id="{2417FEE4-6D8B-5A60-D8DE-81A445918A03}"/>
              </a:ext>
            </a:extLst>
          </p:cNvPr>
          <p:cNvSpPr txBox="1"/>
          <p:nvPr/>
        </p:nvSpPr>
        <p:spPr>
          <a:xfrm>
            <a:off x="5703462" y="4796891"/>
            <a:ext cx="2016224"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Further developed by Platform Work Directive</a:t>
            </a:r>
          </a:p>
        </p:txBody>
      </p:sp>
      <p:sp>
        <p:nvSpPr>
          <p:cNvPr id="16" name="Freccia destra 15">
            <a:extLst>
              <a:ext uri="{FF2B5EF4-FFF2-40B4-BE49-F238E27FC236}">
                <a16:creationId xmlns:a16="http://schemas.microsoft.com/office/drawing/2014/main" id="{17EA96D9-81CD-B06F-25FB-201C9AAE2CAA}"/>
              </a:ext>
            </a:extLst>
          </p:cNvPr>
          <p:cNvSpPr/>
          <p:nvPr/>
        </p:nvSpPr>
        <p:spPr>
          <a:xfrm>
            <a:off x="4649761" y="4985332"/>
            <a:ext cx="792088" cy="4541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Tree>
    <p:extLst>
      <p:ext uri="{BB962C8B-B14F-4D97-AF65-F5344CB8AC3E}">
        <p14:creationId xmlns:p14="http://schemas.microsoft.com/office/powerpoint/2010/main" val="4041154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4FD321-C397-96F0-2F87-683C0029B8A3}"/>
              </a:ext>
            </a:extLst>
          </p:cNvPr>
          <p:cNvSpPr>
            <a:spLocks noGrp="1"/>
          </p:cNvSpPr>
          <p:nvPr>
            <p:ph type="title"/>
          </p:nvPr>
        </p:nvSpPr>
        <p:spPr>
          <a:xfrm>
            <a:off x="-30336" y="62308"/>
            <a:ext cx="8153400" cy="990600"/>
          </a:xfrm>
        </p:spPr>
        <p:txBody>
          <a:bodyPr/>
          <a:lstStyle/>
          <a:p>
            <a:r>
              <a:rPr lang="en-GB" dirty="0"/>
              <a:t>Algorithm v. AI</a:t>
            </a:r>
          </a:p>
        </p:txBody>
      </p:sp>
      <p:sp>
        <p:nvSpPr>
          <p:cNvPr id="7" name="CasellaDiTesto 6">
            <a:extLst>
              <a:ext uri="{FF2B5EF4-FFF2-40B4-BE49-F238E27FC236}">
                <a16:creationId xmlns:a16="http://schemas.microsoft.com/office/drawing/2014/main" id="{787E6CDE-891B-94A7-5FE0-032185BFF16F}"/>
              </a:ext>
            </a:extLst>
          </p:cNvPr>
          <p:cNvSpPr txBox="1"/>
          <p:nvPr/>
        </p:nvSpPr>
        <p:spPr>
          <a:xfrm>
            <a:off x="899592" y="5767125"/>
            <a:ext cx="676875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dirty="0"/>
              <a:t>GOAL:</a:t>
            </a:r>
          </a:p>
          <a:p>
            <a:r>
              <a:rPr lang="en-GB" sz="1600" dirty="0"/>
              <a:t>For both: automating tasks that would otherwise be performed by humans</a:t>
            </a:r>
          </a:p>
          <a:p>
            <a:endParaRPr lang="en-GB" sz="1600" dirty="0"/>
          </a:p>
          <a:p>
            <a:r>
              <a:rPr lang="en-GB" sz="1600" dirty="0"/>
              <a:t>In AI systems: the decision itself could be delegated to the machine</a:t>
            </a:r>
          </a:p>
        </p:txBody>
      </p:sp>
      <p:sp>
        <p:nvSpPr>
          <p:cNvPr id="9" name="CasellaDiTesto 8">
            <a:extLst>
              <a:ext uri="{FF2B5EF4-FFF2-40B4-BE49-F238E27FC236}">
                <a16:creationId xmlns:a16="http://schemas.microsoft.com/office/drawing/2014/main" id="{5797F999-7C5A-1363-78CA-FAA8279D625E}"/>
              </a:ext>
            </a:extLst>
          </p:cNvPr>
          <p:cNvSpPr txBox="1"/>
          <p:nvPr/>
        </p:nvSpPr>
        <p:spPr>
          <a:xfrm>
            <a:off x="372500" y="1039569"/>
            <a:ext cx="3505873" cy="280076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a:t>Algorithms</a:t>
            </a:r>
            <a:r>
              <a:rPr lang="en-GB" sz="1600"/>
              <a:t>:</a:t>
            </a:r>
          </a:p>
          <a:p>
            <a:pPr marL="285750" indent="-285750">
              <a:buFontTx/>
              <a:buChar char="-"/>
            </a:pPr>
            <a:r>
              <a:rPr lang="en-GB" sz="1600"/>
              <a:t>Step-by-step instructions or sets of rules designed to solve specific problems or perform tasks</a:t>
            </a:r>
          </a:p>
          <a:p>
            <a:pPr marL="285750" indent="-285750">
              <a:buFontTx/>
              <a:buChar char="-"/>
            </a:pPr>
            <a:r>
              <a:rPr lang="en-GB" sz="1600">
                <a:solidFill>
                  <a:srgbClr val="000000"/>
                </a:solidFill>
                <a:latin typeface="-webkit-standard"/>
              </a:rPr>
              <a:t>T</a:t>
            </a:r>
            <a:r>
              <a:rPr lang="en-GB" sz="1600" b="0" i="0" u="none" strike="noStrike">
                <a:solidFill>
                  <a:srgbClr val="000000"/>
                </a:solidFill>
                <a:effectLst/>
                <a:latin typeface="-webkit-standard"/>
              </a:rPr>
              <a:t>ypically deterministic, following a predefined path</a:t>
            </a:r>
            <a:r>
              <a:rPr lang="en-GB" sz="1600">
                <a:solidFill>
                  <a:srgbClr val="000000"/>
                </a:solidFill>
                <a:latin typeface="-webkit-standard"/>
              </a:rPr>
              <a:t> (</a:t>
            </a:r>
            <a:r>
              <a:rPr lang="en-GB" sz="1600" b="0" i="0" u="none" strike="noStrike">
                <a:solidFill>
                  <a:srgbClr val="000000"/>
                </a:solidFill>
                <a:effectLst/>
                <a:latin typeface="-webkit-standard"/>
              </a:rPr>
              <a:t>do not learn from data) </a:t>
            </a:r>
          </a:p>
          <a:p>
            <a:pPr marL="285750" indent="-285750">
              <a:buFontTx/>
              <a:buChar char="-"/>
            </a:pPr>
            <a:r>
              <a:rPr lang="en-GB" sz="1600" b="0" i="0" u="none" strike="noStrike">
                <a:solidFill>
                  <a:srgbClr val="000000"/>
                </a:solidFill>
                <a:effectLst/>
                <a:latin typeface="-webkit-standard"/>
              </a:rPr>
              <a:t>Aim to efficiently solve a particular problem or task and are generally fixed in their operations once designed</a:t>
            </a:r>
            <a:endParaRPr lang="en-GB" sz="1600"/>
          </a:p>
        </p:txBody>
      </p:sp>
      <p:sp>
        <p:nvSpPr>
          <p:cNvPr id="10" name="CasellaDiTesto 9">
            <a:extLst>
              <a:ext uri="{FF2B5EF4-FFF2-40B4-BE49-F238E27FC236}">
                <a16:creationId xmlns:a16="http://schemas.microsoft.com/office/drawing/2014/main" id="{0C076530-8292-BA78-5777-3B01A8D036D5}"/>
              </a:ext>
            </a:extLst>
          </p:cNvPr>
          <p:cNvSpPr txBox="1"/>
          <p:nvPr/>
        </p:nvSpPr>
        <p:spPr>
          <a:xfrm>
            <a:off x="4283968" y="1052908"/>
            <a:ext cx="4552783" cy="280076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b="1"/>
              <a:t>AI:</a:t>
            </a:r>
          </a:p>
          <a:p>
            <a:pPr marL="285750" indent="-285750">
              <a:buFontTx/>
              <a:buChar char="-"/>
            </a:pPr>
            <a:r>
              <a:rPr lang="en-GB" sz="1600">
                <a:solidFill>
                  <a:srgbClr val="000000"/>
                </a:solidFill>
                <a:latin typeface="-webkit-standard"/>
              </a:rPr>
              <a:t>S</a:t>
            </a:r>
            <a:r>
              <a:rPr lang="en-GB" sz="1600" b="0" i="0" u="none" strike="noStrike">
                <a:solidFill>
                  <a:srgbClr val="000000"/>
                </a:solidFill>
                <a:effectLst/>
                <a:latin typeface="-webkit-standard"/>
              </a:rPr>
              <a:t>imulate human intelligence and perform tasks that would otherwise require human cognitive functions</a:t>
            </a:r>
            <a:r>
              <a:rPr lang="en-GB" sz="1600">
                <a:solidFill>
                  <a:srgbClr val="000000"/>
                </a:solidFill>
                <a:latin typeface="-webkit-standard"/>
              </a:rPr>
              <a:t> (</a:t>
            </a:r>
            <a:r>
              <a:rPr lang="en-GB" sz="1600" b="0" i="0" u="none" strike="noStrike">
                <a:solidFill>
                  <a:srgbClr val="000000"/>
                </a:solidFill>
                <a:effectLst/>
                <a:latin typeface="-webkit-standard"/>
              </a:rPr>
              <a:t>i.e. learning, decision-making)</a:t>
            </a:r>
          </a:p>
          <a:p>
            <a:pPr marL="285750" indent="-285750">
              <a:buFontTx/>
              <a:buChar char="-"/>
            </a:pPr>
            <a:r>
              <a:rPr lang="en-GB" sz="1600">
                <a:solidFill>
                  <a:srgbClr val="000000"/>
                </a:solidFill>
                <a:latin typeface="-webkit-standard"/>
              </a:rPr>
              <a:t>C</a:t>
            </a:r>
            <a:r>
              <a:rPr lang="en-GB" sz="1600" b="0" i="0" u="none" strike="noStrike">
                <a:solidFill>
                  <a:srgbClr val="000000"/>
                </a:solidFill>
                <a:effectLst/>
                <a:latin typeface="-webkit-standard"/>
              </a:rPr>
              <a:t>an analyze vast amounts of data and adapt their behavior over time</a:t>
            </a:r>
            <a:r>
              <a:rPr lang="en-GB" sz="1600">
                <a:solidFill>
                  <a:srgbClr val="000000"/>
                </a:solidFill>
                <a:latin typeface="-webkit-standard"/>
              </a:rPr>
              <a:t> (</a:t>
            </a:r>
            <a:r>
              <a:rPr lang="en-GB" sz="1600" b="0" i="0" u="none" strike="noStrike">
                <a:solidFill>
                  <a:srgbClr val="000000"/>
                </a:solidFill>
                <a:effectLst/>
                <a:latin typeface="-webkit-standard"/>
              </a:rPr>
              <a:t>learn and improve without being explicitly reprogrammed for each new task)</a:t>
            </a:r>
            <a:endParaRPr lang="en-GB" sz="1600">
              <a:solidFill>
                <a:srgbClr val="000000"/>
              </a:solidFill>
              <a:latin typeface="-webkit-standard"/>
            </a:endParaRPr>
          </a:p>
          <a:p>
            <a:pPr marL="285750" indent="-285750">
              <a:buFontTx/>
              <a:buChar char="-"/>
            </a:pPr>
            <a:r>
              <a:rPr lang="en-GB" sz="1600">
                <a:solidFill>
                  <a:srgbClr val="000000"/>
                </a:solidFill>
                <a:latin typeface="-webkit-standard"/>
              </a:rPr>
              <a:t>A</a:t>
            </a:r>
            <a:r>
              <a:rPr lang="en-GB" sz="1600" b="0" i="0" u="none" strike="noStrike">
                <a:solidFill>
                  <a:srgbClr val="000000"/>
                </a:solidFill>
                <a:effectLst/>
                <a:latin typeface="-webkit-standard"/>
              </a:rPr>
              <a:t>ims to enable machines to mimic or simulate aspects of human intelligence, with the flexibility to handle complex, variable tasks and respond to new situations autonomously</a:t>
            </a:r>
            <a:endParaRPr lang="en-GB" sz="1600"/>
          </a:p>
        </p:txBody>
      </p:sp>
      <p:sp>
        <p:nvSpPr>
          <p:cNvPr id="11" name="CasellaDiTesto 10">
            <a:extLst>
              <a:ext uri="{FF2B5EF4-FFF2-40B4-BE49-F238E27FC236}">
                <a16:creationId xmlns:a16="http://schemas.microsoft.com/office/drawing/2014/main" id="{9051659E-72E7-C873-0E64-FA1AAFB1B979}"/>
              </a:ext>
            </a:extLst>
          </p:cNvPr>
          <p:cNvSpPr txBox="1"/>
          <p:nvPr/>
        </p:nvSpPr>
        <p:spPr>
          <a:xfrm>
            <a:off x="1763688" y="4016263"/>
            <a:ext cx="5343351" cy="156966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1600" b="0" i="0" u="none" strike="noStrike" dirty="0">
                <a:solidFill>
                  <a:schemeClr val="bg1"/>
                </a:solidFill>
                <a:effectLst/>
                <a:latin typeface="-webkit-standard"/>
              </a:rPr>
              <a:t>In AI systems:</a:t>
            </a:r>
          </a:p>
          <a:p>
            <a:pPr marL="285750" indent="-285750">
              <a:buFontTx/>
              <a:buChar char="-"/>
            </a:pPr>
            <a:r>
              <a:rPr lang="en-GB" sz="1600" b="0" i="0" u="none" strike="noStrike" dirty="0">
                <a:solidFill>
                  <a:schemeClr val="bg1"/>
                </a:solidFill>
                <a:effectLst/>
                <a:latin typeface="-webkit-standard"/>
              </a:rPr>
              <a:t>Algorithms provide the steps, while AI provides the intelligence to adapt, learn, and sometimes create new ways to solve problems autonomously. </a:t>
            </a:r>
          </a:p>
          <a:p>
            <a:pPr marL="285750" indent="-285750">
              <a:buFontTx/>
              <a:buChar char="-"/>
            </a:pPr>
            <a:r>
              <a:rPr lang="en-GB" sz="1600" b="0" i="0" u="none" strike="noStrike" dirty="0">
                <a:solidFill>
                  <a:schemeClr val="bg1"/>
                </a:solidFill>
                <a:effectLst/>
                <a:latin typeface="-webkit-standard"/>
              </a:rPr>
              <a:t>Much of their behaviour emerges via learning from data or experience</a:t>
            </a:r>
            <a:endParaRPr lang="en-GB" sz="1600" dirty="0">
              <a:solidFill>
                <a:schemeClr val="bg1"/>
              </a:solidFill>
            </a:endParaRPr>
          </a:p>
        </p:txBody>
      </p:sp>
    </p:spTree>
    <p:extLst>
      <p:ext uri="{BB962C8B-B14F-4D97-AF65-F5344CB8AC3E}">
        <p14:creationId xmlns:p14="http://schemas.microsoft.com/office/powerpoint/2010/main" val="1839722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0D9E58E-4E1E-BA43-AA64-167B31101BBC}"/>
              </a:ext>
            </a:extLst>
          </p:cNvPr>
          <p:cNvSpPr txBox="1"/>
          <p:nvPr/>
        </p:nvSpPr>
        <p:spPr>
          <a:xfrm>
            <a:off x="431540" y="283021"/>
            <a:ext cx="252028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dirty="0"/>
              <a:t>Deployers (Employers)</a:t>
            </a:r>
          </a:p>
        </p:txBody>
      </p:sp>
      <p:sp>
        <p:nvSpPr>
          <p:cNvPr id="8" name="CasellaDiTesto 7">
            <a:extLst>
              <a:ext uri="{FF2B5EF4-FFF2-40B4-BE49-F238E27FC236}">
                <a16:creationId xmlns:a16="http://schemas.microsoft.com/office/drawing/2014/main" id="{3881BE6D-806A-77B8-5B37-A3FFC3274B44}"/>
              </a:ext>
            </a:extLst>
          </p:cNvPr>
          <p:cNvSpPr txBox="1"/>
          <p:nvPr/>
        </p:nvSpPr>
        <p:spPr>
          <a:xfrm>
            <a:off x="356227" y="2840162"/>
            <a:ext cx="3527792"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a:t>Fundamental Rights Impact Assessment</a:t>
            </a:r>
          </a:p>
        </p:txBody>
      </p:sp>
      <p:sp>
        <p:nvSpPr>
          <p:cNvPr id="9" name="CasellaDiTesto 8">
            <a:extLst>
              <a:ext uri="{FF2B5EF4-FFF2-40B4-BE49-F238E27FC236}">
                <a16:creationId xmlns:a16="http://schemas.microsoft.com/office/drawing/2014/main" id="{6A37B2B2-1A0B-AF8D-3AF7-E7963ACF50EE}"/>
              </a:ext>
            </a:extLst>
          </p:cNvPr>
          <p:cNvSpPr txBox="1"/>
          <p:nvPr/>
        </p:nvSpPr>
        <p:spPr>
          <a:xfrm>
            <a:off x="2411760" y="3274818"/>
            <a:ext cx="2160240"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a:t>Based on Instructions received from the Producer</a:t>
            </a:r>
          </a:p>
        </p:txBody>
      </p:sp>
      <p:sp>
        <p:nvSpPr>
          <p:cNvPr id="10" name="CasellaDiTesto 9">
            <a:extLst>
              <a:ext uri="{FF2B5EF4-FFF2-40B4-BE49-F238E27FC236}">
                <a16:creationId xmlns:a16="http://schemas.microsoft.com/office/drawing/2014/main" id="{F894E2E1-FF3D-35F3-C141-D6DEC985C98A}"/>
              </a:ext>
            </a:extLst>
          </p:cNvPr>
          <p:cNvSpPr txBox="1"/>
          <p:nvPr/>
        </p:nvSpPr>
        <p:spPr>
          <a:xfrm>
            <a:off x="3779912" y="263559"/>
            <a:ext cx="3672408" cy="181588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600" dirty="0"/>
              <a:t>AI Act article 26: Deployers shall monitor the operation of the high-risk AI system. If a risk to fundamental rights arises, they shall inform the provider or distributor and the relevant market surveillance authority, and shall suspend the use of that system</a:t>
            </a:r>
          </a:p>
        </p:txBody>
      </p:sp>
      <p:sp>
        <p:nvSpPr>
          <p:cNvPr id="11" name="CasellaDiTesto 10">
            <a:extLst>
              <a:ext uri="{FF2B5EF4-FFF2-40B4-BE49-F238E27FC236}">
                <a16:creationId xmlns:a16="http://schemas.microsoft.com/office/drawing/2014/main" id="{F5F9C34A-8955-93A4-E81C-54D873D4CAFC}"/>
              </a:ext>
            </a:extLst>
          </p:cNvPr>
          <p:cNvSpPr txBox="1"/>
          <p:nvPr/>
        </p:nvSpPr>
        <p:spPr>
          <a:xfrm>
            <a:off x="5364088" y="2141996"/>
            <a:ext cx="3672408" cy="280076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600" dirty="0"/>
              <a:t>Directive 89/391 H&amp;S</a:t>
            </a:r>
          </a:p>
          <a:p>
            <a:r>
              <a:rPr lang="en-GB" sz="1600" dirty="0"/>
              <a:t>Employers must develop a coherent and comprehensive prevention policy which encompasses all possible risks. Therefore:</a:t>
            </a:r>
          </a:p>
          <a:p>
            <a:pPr marL="285750" indent="-285750">
              <a:buFont typeface="Arial" panose="020B0604020202020204" pitchFamily="34" charset="0"/>
              <a:buChar char="•"/>
            </a:pPr>
            <a:r>
              <a:rPr lang="en-GB" sz="1600" dirty="0"/>
              <a:t>Employers must elaborate a prevention policy that verifies and assesses the risks associated with the introduction of AI tools in the workplace </a:t>
            </a:r>
          </a:p>
          <a:p>
            <a:pPr marL="285750" indent="-285750">
              <a:buFont typeface="Arial" panose="020B0604020202020204" pitchFamily="34" charset="0"/>
              <a:buChar char="•"/>
            </a:pPr>
            <a:r>
              <a:rPr lang="en-GB" sz="1600" dirty="0"/>
              <a:t>provide proper training to ensure that workers can use the technology safely </a:t>
            </a:r>
          </a:p>
        </p:txBody>
      </p:sp>
      <p:sp>
        <p:nvSpPr>
          <p:cNvPr id="12" name="CasellaDiTesto 11">
            <a:extLst>
              <a:ext uri="{FF2B5EF4-FFF2-40B4-BE49-F238E27FC236}">
                <a16:creationId xmlns:a16="http://schemas.microsoft.com/office/drawing/2014/main" id="{7AF902BA-0DF0-1A68-045D-97A8D80FAC0F}"/>
              </a:ext>
            </a:extLst>
          </p:cNvPr>
          <p:cNvSpPr txBox="1"/>
          <p:nvPr/>
        </p:nvSpPr>
        <p:spPr>
          <a:xfrm>
            <a:off x="1731591" y="5005319"/>
            <a:ext cx="7056784"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600"/>
              <a:t>Article 35 GDPR: When automated or AI-assisted decisions involve data processing, employers shall undertake the Data Protection Impact Assessment (DPIA):</a:t>
            </a:r>
          </a:p>
          <a:p>
            <a:pPr marL="285750" indent="-285750">
              <a:buFont typeface="Arial" panose="020B0604020202020204" pitchFamily="34" charset="0"/>
              <a:buChar char="•"/>
            </a:pPr>
            <a:r>
              <a:rPr lang="en-GB" sz="1600"/>
              <a:t>Identify and Assess Risks: Analyze how the processing could impact individuals’ privacy and data protection rights.</a:t>
            </a:r>
          </a:p>
          <a:p>
            <a:pPr marL="285750" indent="-285750">
              <a:buFont typeface="Arial" panose="020B0604020202020204" pitchFamily="34" charset="0"/>
              <a:buChar char="•"/>
            </a:pPr>
            <a:r>
              <a:rPr lang="en-GB" sz="1600"/>
              <a:t>Identify Measures to Address Risks: Propose actions to mitigate or eliminate risks, such as data minimization, encryption, or anonymization.</a:t>
            </a:r>
          </a:p>
        </p:txBody>
      </p:sp>
      <p:sp>
        <p:nvSpPr>
          <p:cNvPr id="13" name="Freccia su 12">
            <a:extLst>
              <a:ext uri="{FF2B5EF4-FFF2-40B4-BE49-F238E27FC236}">
                <a16:creationId xmlns:a16="http://schemas.microsoft.com/office/drawing/2014/main" id="{EBB7AB53-7881-7EA7-A3C8-4969C4E8A9B3}"/>
              </a:ext>
            </a:extLst>
          </p:cNvPr>
          <p:cNvSpPr/>
          <p:nvPr/>
        </p:nvSpPr>
        <p:spPr>
          <a:xfrm>
            <a:off x="3491880" y="2245218"/>
            <a:ext cx="576064" cy="36425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ccia su 13">
            <a:extLst>
              <a:ext uri="{FF2B5EF4-FFF2-40B4-BE49-F238E27FC236}">
                <a16:creationId xmlns:a16="http://schemas.microsoft.com/office/drawing/2014/main" id="{FCB075A9-DD0B-0D8C-7EDE-00C4FFD185D0}"/>
              </a:ext>
            </a:extLst>
          </p:cNvPr>
          <p:cNvSpPr/>
          <p:nvPr/>
        </p:nvSpPr>
        <p:spPr>
          <a:xfrm rot="5400000">
            <a:off x="4705515" y="3016335"/>
            <a:ext cx="576064" cy="36425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ccia su 14">
            <a:extLst>
              <a:ext uri="{FF2B5EF4-FFF2-40B4-BE49-F238E27FC236}">
                <a16:creationId xmlns:a16="http://schemas.microsoft.com/office/drawing/2014/main" id="{AD14A329-42C5-B0B1-B7BC-0E3B459BD0F2}"/>
              </a:ext>
            </a:extLst>
          </p:cNvPr>
          <p:cNvSpPr/>
          <p:nvPr/>
        </p:nvSpPr>
        <p:spPr>
          <a:xfrm rot="10800000">
            <a:off x="3491880" y="4467023"/>
            <a:ext cx="576064" cy="364252"/>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0722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C7432D7-4EF7-2620-B351-08097E2D6359}"/>
              </a:ext>
            </a:extLst>
          </p:cNvPr>
          <p:cNvSpPr txBox="1"/>
          <p:nvPr/>
        </p:nvSpPr>
        <p:spPr>
          <a:xfrm>
            <a:off x="418468" y="1019344"/>
            <a:ext cx="561662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Workers’ representatives and affected workers:</a:t>
            </a:r>
          </a:p>
          <a:p>
            <a:endParaRPr lang="en-GB" dirty="0"/>
          </a:p>
          <a:p>
            <a:r>
              <a:rPr lang="en-GB" dirty="0"/>
              <a:t>Shall be informed before putting into service or using a high-risk AI system at the workplace. </a:t>
            </a:r>
          </a:p>
        </p:txBody>
      </p:sp>
      <p:sp>
        <p:nvSpPr>
          <p:cNvPr id="5" name="CasellaDiTesto 4">
            <a:extLst>
              <a:ext uri="{FF2B5EF4-FFF2-40B4-BE49-F238E27FC236}">
                <a16:creationId xmlns:a16="http://schemas.microsoft.com/office/drawing/2014/main" id="{FC4B26DF-2185-0380-E8CD-28FEF4C94ACC}"/>
              </a:ext>
            </a:extLst>
          </p:cNvPr>
          <p:cNvSpPr txBox="1"/>
          <p:nvPr/>
        </p:nvSpPr>
        <p:spPr>
          <a:xfrm>
            <a:off x="418468" y="116632"/>
            <a:ext cx="252028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dirty="0"/>
              <a:t>Deployers (Employers)</a:t>
            </a:r>
          </a:p>
        </p:txBody>
      </p:sp>
      <p:sp>
        <p:nvSpPr>
          <p:cNvPr id="6" name="CasellaDiTesto 5">
            <a:extLst>
              <a:ext uri="{FF2B5EF4-FFF2-40B4-BE49-F238E27FC236}">
                <a16:creationId xmlns:a16="http://schemas.microsoft.com/office/drawing/2014/main" id="{F1832067-6B8B-A858-E5E9-29E16EECA770}"/>
              </a:ext>
            </a:extLst>
          </p:cNvPr>
          <p:cNvSpPr txBox="1"/>
          <p:nvPr/>
        </p:nvSpPr>
        <p:spPr>
          <a:xfrm>
            <a:off x="1678608" y="551868"/>
            <a:ext cx="3312368" cy="36933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GB" dirty="0"/>
              <a:t>Transparency and information</a:t>
            </a:r>
          </a:p>
        </p:txBody>
      </p:sp>
      <p:sp>
        <p:nvSpPr>
          <p:cNvPr id="7" name="CasellaDiTesto 6">
            <a:extLst>
              <a:ext uri="{FF2B5EF4-FFF2-40B4-BE49-F238E27FC236}">
                <a16:creationId xmlns:a16="http://schemas.microsoft.com/office/drawing/2014/main" id="{5D80D1D8-0B24-C5AE-6578-9B12ED678FB5}"/>
              </a:ext>
            </a:extLst>
          </p:cNvPr>
          <p:cNvSpPr txBox="1"/>
          <p:nvPr/>
        </p:nvSpPr>
        <p:spPr>
          <a:xfrm>
            <a:off x="404554" y="2564904"/>
            <a:ext cx="5616624"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Any affected person subject to a decision which is taken by the deployer on the basis of the </a:t>
            </a:r>
            <a:r>
              <a:rPr lang="en-GB" b="1" dirty="0"/>
              <a:t>output </a:t>
            </a:r>
            <a:r>
              <a:rPr lang="en-GB" dirty="0"/>
              <a:t>from a high-risk AI system and which produces legal effects or similarly significantly affects that person in a way that they consider to have an adverse impact on their health, safety or fundamental rights (i.e. discrimination):</a:t>
            </a:r>
          </a:p>
          <a:p>
            <a:endParaRPr lang="en-GB" dirty="0"/>
          </a:p>
          <a:p>
            <a:r>
              <a:rPr lang="en-GB" dirty="0"/>
              <a:t>shall have the right to obtain from the deployer clear and meaningful explanations of the role of the AI system in the decision-making procedure and the main elements of the decision taken.</a:t>
            </a:r>
          </a:p>
        </p:txBody>
      </p:sp>
      <p:sp>
        <p:nvSpPr>
          <p:cNvPr id="10" name="CasellaDiTesto 9">
            <a:extLst>
              <a:ext uri="{FF2B5EF4-FFF2-40B4-BE49-F238E27FC236}">
                <a16:creationId xmlns:a16="http://schemas.microsoft.com/office/drawing/2014/main" id="{3E747C57-AD86-7D54-2191-D4D2614935D4}"/>
              </a:ext>
            </a:extLst>
          </p:cNvPr>
          <p:cNvSpPr txBox="1"/>
          <p:nvPr/>
        </p:nvSpPr>
        <p:spPr>
          <a:xfrm>
            <a:off x="6588224" y="1196752"/>
            <a:ext cx="2304256" cy="397031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b="1" dirty="0"/>
              <a:t>Platform Workers Directive</a:t>
            </a:r>
          </a:p>
          <a:p>
            <a:endParaRPr lang="en-GB" dirty="0"/>
          </a:p>
          <a:p>
            <a:r>
              <a:rPr lang="en-GB" sz="1800" dirty="0"/>
              <a:t>Right to information and </a:t>
            </a:r>
            <a:r>
              <a:rPr lang="en-GB" sz="1800" b="1" dirty="0"/>
              <a:t>consultation </a:t>
            </a:r>
            <a:r>
              <a:rPr lang="en-GB" sz="1800" dirty="0"/>
              <a:t>of platform workers’ representatives on decisions likely to lead to the introduction of or substantial changes in the use of automated monitoring and decision-making systems</a:t>
            </a:r>
            <a:endParaRPr lang="en-GB" b="1" dirty="0"/>
          </a:p>
        </p:txBody>
      </p:sp>
      <p:sp>
        <p:nvSpPr>
          <p:cNvPr id="2" name="CasellaDiTesto 1">
            <a:extLst>
              <a:ext uri="{FF2B5EF4-FFF2-40B4-BE49-F238E27FC236}">
                <a16:creationId xmlns:a16="http://schemas.microsoft.com/office/drawing/2014/main" id="{24CDF627-8B32-D220-2A44-A9F563A67D74}"/>
              </a:ext>
            </a:extLst>
          </p:cNvPr>
          <p:cNvSpPr txBox="1"/>
          <p:nvPr/>
        </p:nvSpPr>
        <p:spPr>
          <a:xfrm>
            <a:off x="3496389" y="5589240"/>
            <a:ext cx="280831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 right to object, to human interface, to contest the decision</a:t>
            </a:r>
          </a:p>
        </p:txBody>
      </p:sp>
    </p:spTree>
    <p:extLst>
      <p:ext uri="{BB962C8B-B14F-4D97-AF65-F5344CB8AC3E}">
        <p14:creationId xmlns:p14="http://schemas.microsoft.com/office/powerpoint/2010/main" val="3395957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4A464082-4160-89D1-7D2F-3F2B44D463A2}"/>
              </a:ext>
            </a:extLst>
          </p:cNvPr>
          <p:cNvSpPr>
            <a:spLocks noGrp="1"/>
          </p:cNvSpPr>
          <p:nvPr>
            <p:ph type="body" sz="quarter" idx="10"/>
          </p:nvPr>
        </p:nvSpPr>
        <p:spPr/>
        <p:txBody>
          <a:bodyPr/>
          <a:lstStyle/>
          <a:p>
            <a:r>
              <a:rPr lang="en-GB" dirty="0"/>
              <a:t>Limited Risk</a:t>
            </a:r>
          </a:p>
        </p:txBody>
      </p:sp>
      <p:sp>
        <p:nvSpPr>
          <p:cNvPr id="4" name="CasellaDiTesto 3">
            <a:extLst>
              <a:ext uri="{FF2B5EF4-FFF2-40B4-BE49-F238E27FC236}">
                <a16:creationId xmlns:a16="http://schemas.microsoft.com/office/drawing/2014/main" id="{86FB33C1-599F-488E-DA60-F95B320F0501}"/>
              </a:ext>
            </a:extLst>
          </p:cNvPr>
          <p:cNvSpPr txBox="1"/>
          <p:nvPr/>
        </p:nvSpPr>
        <p:spPr>
          <a:xfrm>
            <a:off x="2771800" y="386080"/>
            <a:ext cx="561662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Can influence users' rights or decisions, but to a lesser extent than high-risk systems</a:t>
            </a:r>
          </a:p>
        </p:txBody>
      </p:sp>
      <p:sp>
        <p:nvSpPr>
          <p:cNvPr id="5" name="CasellaDiTesto 4">
            <a:extLst>
              <a:ext uri="{FF2B5EF4-FFF2-40B4-BE49-F238E27FC236}">
                <a16:creationId xmlns:a16="http://schemas.microsoft.com/office/drawing/2014/main" id="{F43C60A5-DFB3-818B-B6FA-A7DAC112AE61}"/>
              </a:ext>
            </a:extLst>
          </p:cNvPr>
          <p:cNvSpPr txBox="1"/>
          <p:nvPr/>
        </p:nvSpPr>
        <p:spPr>
          <a:xfrm>
            <a:off x="539552" y="2924944"/>
            <a:ext cx="7344816"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Examples:</a:t>
            </a:r>
          </a:p>
          <a:p>
            <a:endParaRPr lang="en-GB" dirty="0"/>
          </a:p>
          <a:p>
            <a:pPr marL="285750" indent="-285750">
              <a:buFont typeface="Arial" panose="020B0604020202020204" pitchFamily="34" charset="0"/>
              <a:buChar char="•"/>
            </a:pPr>
            <a:r>
              <a:rPr lang="en-GB" dirty="0"/>
              <a:t>AI systems used to generate or manipulate audiovisual content (such as deepfakes) </a:t>
            </a:r>
          </a:p>
          <a:p>
            <a:pPr marL="285750" indent="-285750">
              <a:buFont typeface="Arial" panose="020B0604020202020204" pitchFamily="34" charset="0"/>
              <a:buChar char="•"/>
            </a:pPr>
            <a:r>
              <a:rPr lang="en-GB" dirty="0"/>
              <a:t>Provide personalized suggestions (such as chatbots)</a:t>
            </a:r>
          </a:p>
          <a:p>
            <a:pPr marL="285750" indent="-285750">
              <a:buFont typeface="Arial" panose="020B0604020202020204" pitchFamily="34" charset="0"/>
              <a:buChar char="•"/>
            </a:pPr>
            <a:r>
              <a:rPr lang="it-IT" b="0" i="0" u="none" strike="noStrike" dirty="0">
                <a:solidFill>
                  <a:srgbClr val="000000"/>
                </a:solidFill>
                <a:effectLst/>
                <a:latin typeface="-webkit-standard"/>
              </a:rPr>
              <a:t>AI-</a:t>
            </a:r>
            <a:r>
              <a:rPr lang="it-IT" b="0" i="0" u="none" strike="noStrike" dirty="0" err="1">
                <a:solidFill>
                  <a:srgbClr val="000000"/>
                </a:solidFill>
                <a:effectLst/>
                <a:latin typeface="-webkit-standard"/>
              </a:rPr>
              <a:t>powered</a:t>
            </a:r>
            <a:r>
              <a:rPr lang="it-IT" b="0" i="0" u="none" strike="noStrike" dirty="0">
                <a:solidFill>
                  <a:srgbClr val="000000"/>
                </a:solidFill>
                <a:effectLst/>
                <a:latin typeface="-webkit-standard"/>
              </a:rPr>
              <a:t> </a:t>
            </a:r>
            <a:r>
              <a:rPr lang="it-IT" b="0" i="0" u="none" strike="noStrike" dirty="0" err="1">
                <a:solidFill>
                  <a:srgbClr val="000000"/>
                </a:solidFill>
                <a:effectLst/>
                <a:latin typeface="-webkit-standard"/>
              </a:rPr>
              <a:t>conversational</a:t>
            </a:r>
            <a:r>
              <a:rPr lang="it-IT" b="0" i="0" u="none" strike="noStrike" dirty="0">
                <a:solidFill>
                  <a:srgbClr val="000000"/>
                </a:solidFill>
                <a:effectLst/>
                <a:latin typeface="-webkit-standard"/>
              </a:rPr>
              <a:t> model </a:t>
            </a:r>
            <a:r>
              <a:rPr lang="en-GB" b="0" i="0" u="none" strike="noStrike" dirty="0">
                <a:solidFill>
                  <a:srgbClr val="000000"/>
                </a:solidFill>
                <a:effectLst/>
                <a:latin typeface="-webkit-standard"/>
              </a:rPr>
              <a:t>(Chat GPT)</a:t>
            </a:r>
            <a:endParaRPr lang="en-GB" dirty="0"/>
          </a:p>
        </p:txBody>
      </p:sp>
    </p:spTree>
    <p:extLst>
      <p:ext uri="{BB962C8B-B14F-4D97-AF65-F5344CB8AC3E}">
        <p14:creationId xmlns:p14="http://schemas.microsoft.com/office/powerpoint/2010/main" val="1251780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385D27DE-9466-1EB9-F7B8-14D1E511676D}"/>
              </a:ext>
            </a:extLst>
          </p:cNvPr>
          <p:cNvSpPr>
            <a:spLocks noGrp="1"/>
          </p:cNvSpPr>
          <p:nvPr>
            <p:ph type="body" sz="quarter" idx="10"/>
          </p:nvPr>
        </p:nvSpPr>
        <p:spPr/>
        <p:txBody>
          <a:bodyPr/>
          <a:lstStyle/>
          <a:p>
            <a:r>
              <a:rPr lang="en-GB" dirty="0"/>
              <a:t>Limited Risk</a:t>
            </a:r>
          </a:p>
        </p:txBody>
      </p:sp>
      <p:sp>
        <p:nvSpPr>
          <p:cNvPr id="4" name="CasellaDiTesto 3">
            <a:extLst>
              <a:ext uri="{FF2B5EF4-FFF2-40B4-BE49-F238E27FC236}">
                <a16:creationId xmlns:a16="http://schemas.microsoft.com/office/drawing/2014/main" id="{AB32E95E-AE97-A6BB-CC7C-76CCF52A233F}"/>
              </a:ext>
            </a:extLst>
          </p:cNvPr>
          <p:cNvSpPr txBox="1"/>
          <p:nvPr/>
        </p:nvSpPr>
        <p:spPr>
          <a:xfrm>
            <a:off x="395288" y="1628800"/>
            <a:ext cx="8064896"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They must comply with </a:t>
            </a:r>
            <a:r>
              <a:rPr lang="en-GB" b="1" dirty="0"/>
              <a:t>transparency r</a:t>
            </a:r>
            <a:r>
              <a:rPr lang="en-GB" dirty="0"/>
              <a:t>equirements, which involve the obligation to: </a:t>
            </a:r>
          </a:p>
          <a:p>
            <a:pPr marL="285750" indent="-285750">
              <a:buFontTx/>
              <a:buChar char="-"/>
            </a:pPr>
            <a:r>
              <a:rPr lang="en-GB" dirty="0"/>
              <a:t>inform users that they are interacting with an AI system </a:t>
            </a:r>
          </a:p>
          <a:p>
            <a:pPr marL="285750" indent="-285750">
              <a:buFontTx/>
              <a:buChar char="-"/>
            </a:pPr>
            <a:r>
              <a:rPr lang="en-GB" dirty="0"/>
              <a:t>provide relevant information about its characteristics and limitations. </a:t>
            </a:r>
          </a:p>
          <a:p>
            <a:endParaRPr lang="en-GB" dirty="0"/>
          </a:p>
          <a:p>
            <a:r>
              <a:rPr lang="en-GB" dirty="0"/>
              <a:t>This allows users to exercise their right to choose whether or not to rely on the AI system and to understand the possible consequences of their choices. </a:t>
            </a:r>
          </a:p>
          <a:p>
            <a:endParaRPr lang="en-GB" dirty="0"/>
          </a:p>
          <a:p>
            <a:r>
              <a:rPr lang="en-GB" dirty="0"/>
              <a:t>Developers and users of such systems must also ensure that the </a:t>
            </a:r>
            <a:r>
              <a:rPr lang="en-GB" b="1" dirty="0"/>
              <a:t>information </a:t>
            </a:r>
            <a:r>
              <a:rPr lang="en-GB" dirty="0"/>
              <a:t>provided is clear, understandable, and accessible.</a:t>
            </a:r>
          </a:p>
          <a:p>
            <a:endParaRPr lang="en-GB" dirty="0"/>
          </a:p>
          <a:p>
            <a:r>
              <a:rPr lang="en-GB" dirty="0"/>
              <a:t>AI systems with minimal or no risk are not subject to any specific regulatory obligations, but they must still comply with the general laws and regulations applicable to AI, such as those related to </a:t>
            </a:r>
            <a:r>
              <a:rPr lang="en-GB" b="1" dirty="0"/>
              <a:t>data protection, intellectual property, competition, civil liability, or consumer rights</a:t>
            </a:r>
            <a:r>
              <a:rPr lang="en-GB" dirty="0"/>
              <a:t>.</a:t>
            </a:r>
          </a:p>
        </p:txBody>
      </p:sp>
    </p:spTree>
    <p:extLst>
      <p:ext uri="{BB962C8B-B14F-4D97-AF65-F5344CB8AC3E}">
        <p14:creationId xmlns:p14="http://schemas.microsoft.com/office/powerpoint/2010/main" val="1329044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41CDDA3-B119-B5D9-0770-CF55FE294195}"/>
              </a:ext>
            </a:extLst>
          </p:cNvPr>
          <p:cNvSpPr>
            <a:spLocks noGrp="1"/>
          </p:cNvSpPr>
          <p:nvPr>
            <p:ph type="body" sz="quarter" idx="10"/>
          </p:nvPr>
        </p:nvSpPr>
        <p:spPr/>
        <p:txBody>
          <a:bodyPr/>
          <a:lstStyle/>
          <a:p>
            <a:pPr algn="ctr"/>
            <a:r>
              <a:rPr lang="en-GB" dirty="0"/>
              <a:t>Group Work</a:t>
            </a:r>
          </a:p>
        </p:txBody>
      </p:sp>
      <p:sp>
        <p:nvSpPr>
          <p:cNvPr id="4" name="CasellaDiTesto 3">
            <a:extLst>
              <a:ext uri="{FF2B5EF4-FFF2-40B4-BE49-F238E27FC236}">
                <a16:creationId xmlns:a16="http://schemas.microsoft.com/office/drawing/2014/main" id="{F990328E-290C-8205-A3DD-E0EFDF661CF1}"/>
              </a:ext>
            </a:extLst>
          </p:cNvPr>
          <p:cNvSpPr txBox="1"/>
          <p:nvPr/>
        </p:nvSpPr>
        <p:spPr>
          <a:xfrm>
            <a:off x="683283" y="980728"/>
            <a:ext cx="7848872" cy="540147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500" b="1" dirty="0">
                <a:effectLst/>
                <a:latin typeface="Aptos" panose="020B0004020202020204" pitchFamily="34" charset="0"/>
                <a:ea typeface="Aptos" panose="020B0004020202020204" pitchFamily="34" charset="0"/>
                <a:cs typeface="Times New Roman" panose="02020603050405020304" pitchFamily="18" charset="0"/>
              </a:rPr>
              <a:t>Develop an AI Tool to Assist HR Departments in Managing Employment Relationships While Ensuring Compliance with EU Regulations (GDPR, AI Act, Platform Workers Directive) </a:t>
            </a:r>
            <a:r>
              <a:rPr lang="en-US" sz="1500" dirty="0">
                <a:effectLst/>
                <a:latin typeface="Aptos" panose="020B0004020202020204" pitchFamily="34" charset="0"/>
                <a:ea typeface="Aptos" panose="020B0004020202020204" pitchFamily="34" charset="0"/>
                <a:cs typeface="Times New Roman" panose="02020603050405020304" pitchFamily="18" charset="0"/>
              </a:rPr>
              <a:t>considering both the roles of </a:t>
            </a:r>
            <a:r>
              <a:rPr lang="en-US" sz="1500" b="1" dirty="0">
                <a:effectLst/>
                <a:latin typeface="Aptos" panose="020B0004020202020204" pitchFamily="34" charset="0"/>
                <a:ea typeface="Aptos" panose="020B0004020202020204" pitchFamily="34" charset="0"/>
                <a:cs typeface="Times New Roman" panose="02020603050405020304" pitchFamily="18" charset="0"/>
              </a:rPr>
              <a:t>providers </a:t>
            </a:r>
            <a:r>
              <a:rPr lang="en-US" sz="1500" dirty="0">
                <a:effectLst/>
                <a:latin typeface="Aptos" panose="020B0004020202020204" pitchFamily="34" charset="0"/>
                <a:ea typeface="Aptos" panose="020B0004020202020204" pitchFamily="34" charset="0"/>
                <a:cs typeface="Times New Roman" panose="02020603050405020304" pitchFamily="18" charset="0"/>
              </a:rPr>
              <a:t>and </a:t>
            </a:r>
            <a:r>
              <a:rPr lang="en-US" sz="1500" b="1" dirty="0">
                <a:effectLst/>
                <a:latin typeface="Aptos" panose="020B0004020202020204" pitchFamily="34" charset="0"/>
                <a:ea typeface="Aptos" panose="020B0004020202020204" pitchFamily="34" charset="0"/>
                <a:cs typeface="Times New Roman" panose="02020603050405020304" pitchFamily="18" charset="0"/>
              </a:rPr>
              <a:t>deployers</a:t>
            </a:r>
            <a:r>
              <a:rPr lang="en-US" sz="1500" dirty="0">
                <a:effectLst/>
                <a:latin typeface="Aptos" panose="020B0004020202020204" pitchFamily="34" charset="0"/>
                <a:ea typeface="Aptos" panose="020B0004020202020204" pitchFamily="34" charset="0"/>
                <a:cs typeface="Times New Roman" panose="02020603050405020304" pitchFamily="18" charset="0"/>
              </a:rPr>
              <a:t>, in light of the  responsibilities to ensure compliance with EU regulations.</a:t>
            </a:r>
            <a:endParaRPr lang="it-IT" sz="1500" dirty="0">
              <a:effectLst/>
              <a:latin typeface="Aptos" panose="020B0004020202020204" pitchFamily="34" charset="0"/>
              <a:ea typeface="Aptos" panose="020B0004020202020204" pitchFamily="34" charset="0"/>
              <a:cs typeface="Times New Roman" panose="02020603050405020304" pitchFamily="18" charset="0"/>
            </a:endParaRPr>
          </a:p>
          <a:p>
            <a:r>
              <a:rPr lang="en-US" sz="1500" dirty="0">
                <a:effectLst/>
                <a:latin typeface="Aptos" panose="020B0004020202020204" pitchFamily="34" charset="0"/>
                <a:ea typeface="Aptos" panose="020B0004020202020204" pitchFamily="34" charset="0"/>
                <a:cs typeface="Times New Roman" panose="02020603050405020304" pitchFamily="18" charset="0"/>
              </a:rPr>
              <a:t> </a:t>
            </a:r>
            <a:endParaRPr lang="it-IT" sz="1500" dirty="0">
              <a:effectLst/>
              <a:latin typeface="Aptos" panose="020B0004020202020204" pitchFamily="34" charset="0"/>
              <a:ea typeface="Aptos" panose="020B0004020202020204" pitchFamily="34" charset="0"/>
              <a:cs typeface="Times New Roman" panose="02020603050405020304" pitchFamily="18" charset="0"/>
            </a:endParaRPr>
          </a:p>
          <a:p>
            <a:r>
              <a:rPr lang="en-US" sz="1500" dirty="0">
                <a:effectLst/>
                <a:latin typeface="Aptos" panose="020B0004020202020204" pitchFamily="34" charset="0"/>
                <a:ea typeface="Aptos" panose="020B0004020202020204" pitchFamily="34" charset="0"/>
                <a:cs typeface="Times New Roman" panose="02020603050405020304" pitchFamily="18" charset="0"/>
              </a:rPr>
              <a:t> </a:t>
            </a:r>
            <a:endParaRPr lang="it-IT" sz="1500" dirty="0">
              <a:effectLst/>
              <a:latin typeface="Aptos" panose="020B0004020202020204" pitchFamily="34" charset="0"/>
              <a:ea typeface="Aptos" panose="020B0004020202020204" pitchFamily="34" charset="0"/>
              <a:cs typeface="Times New Roman" panose="02020603050405020304" pitchFamily="18" charset="0"/>
            </a:endParaRPr>
          </a:p>
          <a:p>
            <a:r>
              <a:rPr lang="en-US" sz="1500" b="1" dirty="0">
                <a:effectLst/>
                <a:latin typeface="Aptos" panose="020B0004020202020204" pitchFamily="34" charset="0"/>
                <a:ea typeface="Aptos" panose="020B0004020202020204" pitchFamily="34" charset="0"/>
                <a:cs typeface="Times New Roman" panose="02020603050405020304" pitchFamily="18" charset="0"/>
              </a:rPr>
              <a:t>PROVIDERS</a:t>
            </a:r>
            <a:endParaRPr lang="it-IT" sz="1500" dirty="0">
              <a:effectLst/>
              <a:latin typeface="Aptos" panose="020B0004020202020204" pitchFamily="34" charset="0"/>
              <a:ea typeface="Aptos" panose="020B0004020202020204" pitchFamily="34" charset="0"/>
              <a:cs typeface="Times New Roman" panose="02020603050405020304" pitchFamily="18" charset="0"/>
            </a:endParaRPr>
          </a:p>
          <a:p>
            <a:r>
              <a:rPr lang="en-US" sz="1500" dirty="0">
                <a:effectLst/>
                <a:latin typeface="Aptos" panose="020B0004020202020204" pitchFamily="34" charset="0"/>
                <a:ea typeface="Aptos" panose="020B0004020202020204" pitchFamily="34" charset="0"/>
                <a:cs typeface="Times New Roman" panose="02020603050405020304" pitchFamily="18" charset="0"/>
              </a:rPr>
              <a:t>- Identify key challenges in managing employment relationships where AI can provide value (e.g., recruitment, performance monitoring, management of tasks, working hours, rewarding, dismissals).</a:t>
            </a:r>
            <a:endParaRPr lang="it-IT" sz="1500" dirty="0">
              <a:effectLst/>
              <a:latin typeface="Aptos" panose="020B0004020202020204" pitchFamily="34" charset="0"/>
              <a:ea typeface="Aptos" panose="020B0004020202020204" pitchFamily="34" charset="0"/>
              <a:cs typeface="Times New Roman" panose="02020603050405020304" pitchFamily="18" charset="0"/>
            </a:endParaRPr>
          </a:p>
          <a:p>
            <a:r>
              <a:rPr lang="en-US" sz="1500" dirty="0">
                <a:effectLst/>
                <a:latin typeface="Aptos" panose="020B0004020202020204" pitchFamily="34" charset="0"/>
                <a:ea typeface="Aptos" panose="020B0004020202020204" pitchFamily="34" charset="0"/>
                <a:cs typeface="Times New Roman" panose="02020603050405020304" pitchFamily="18" charset="0"/>
              </a:rPr>
              <a:t>- Conduct a risk assessment based on the EU AI Act risk categories. Explain why a certain category has been selected (most likely High-Risk)</a:t>
            </a:r>
            <a:endParaRPr lang="it-IT" sz="1500" dirty="0">
              <a:effectLst/>
              <a:latin typeface="Aptos" panose="020B0004020202020204" pitchFamily="34" charset="0"/>
              <a:ea typeface="Aptos" panose="020B0004020202020204" pitchFamily="34" charset="0"/>
              <a:cs typeface="Times New Roman" panose="02020603050405020304" pitchFamily="18" charset="0"/>
            </a:endParaRPr>
          </a:p>
          <a:p>
            <a:r>
              <a:rPr lang="en-US" sz="1500" dirty="0">
                <a:effectLst/>
                <a:latin typeface="Aptos" panose="020B0004020202020204" pitchFamily="34" charset="0"/>
                <a:ea typeface="Aptos" panose="020B0004020202020204" pitchFamily="34" charset="0"/>
                <a:cs typeface="Times New Roman" panose="02020603050405020304" pitchFamily="18" charset="0"/>
              </a:rPr>
              <a:t>- Develop a data governance strategy ensuring GDPR compliance: Minimization.</a:t>
            </a:r>
            <a:endParaRPr lang="it-IT" sz="1500" dirty="0">
              <a:effectLst/>
              <a:latin typeface="Aptos" panose="020B0004020202020204" pitchFamily="34" charset="0"/>
              <a:ea typeface="Aptos" panose="020B0004020202020204" pitchFamily="34" charset="0"/>
              <a:cs typeface="Times New Roman" panose="02020603050405020304" pitchFamily="18" charset="0"/>
            </a:endParaRPr>
          </a:p>
          <a:p>
            <a:r>
              <a:rPr lang="en-US" sz="1500" dirty="0">
                <a:effectLst/>
                <a:latin typeface="Aptos" panose="020B0004020202020204" pitchFamily="34" charset="0"/>
                <a:ea typeface="Aptos" panose="020B0004020202020204" pitchFamily="34" charset="0"/>
                <a:cs typeface="Times New Roman" panose="02020603050405020304" pitchFamily="18" charset="0"/>
              </a:rPr>
              <a:t>- Implement enhanced risk management  </a:t>
            </a:r>
            <a:endParaRPr lang="it-IT" sz="1500" dirty="0">
              <a:effectLst/>
              <a:latin typeface="Aptos" panose="020B0004020202020204" pitchFamily="34" charset="0"/>
              <a:ea typeface="Aptos" panose="020B0004020202020204" pitchFamily="34" charset="0"/>
              <a:cs typeface="Times New Roman" panose="02020603050405020304" pitchFamily="18" charset="0"/>
            </a:endParaRPr>
          </a:p>
          <a:p>
            <a:r>
              <a:rPr lang="en-US" sz="1500" dirty="0">
                <a:effectLst/>
                <a:latin typeface="Aptos" panose="020B0004020202020204" pitchFamily="34" charset="0"/>
                <a:ea typeface="Aptos" panose="020B0004020202020204" pitchFamily="34" charset="0"/>
                <a:cs typeface="Times New Roman" panose="02020603050405020304" pitchFamily="18" charset="0"/>
              </a:rPr>
              <a:t>- Ensure transparency, give the deployers </a:t>
            </a:r>
            <a:r>
              <a:rPr lang="en-GB" sz="1500" dirty="0">
                <a:effectLst/>
                <a:latin typeface="Aptos" panose="020B0004020202020204" pitchFamily="34" charset="0"/>
                <a:ea typeface="Aptos" panose="020B0004020202020204" pitchFamily="34" charset="0"/>
                <a:cs typeface="Times New Roman" panose="02020603050405020304" pitchFamily="18" charset="0"/>
              </a:rPr>
              <a:t>the instructions for the use of the AI system</a:t>
            </a:r>
            <a:endParaRPr lang="it-IT" sz="1500" dirty="0">
              <a:effectLst/>
              <a:latin typeface="Aptos" panose="020B0004020202020204" pitchFamily="34" charset="0"/>
              <a:ea typeface="Aptos" panose="020B0004020202020204" pitchFamily="34" charset="0"/>
              <a:cs typeface="Times New Roman" panose="02020603050405020304" pitchFamily="18" charset="0"/>
            </a:endParaRPr>
          </a:p>
          <a:p>
            <a:r>
              <a:rPr lang="en-US" sz="1500" dirty="0">
                <a:effectLst/>
                <a:latin typeface="Aptos" panose="020B0004020202020204" pitchFamily="34" charset="0"/>
                <a:ea typeface="Aptos" panose="020B0004020202020204" pitchFamily="34" charset="0"/>
                <a:cs typeface="Times New Roman" panose="02020603050405020304" pitchFamily="18" charset="0"/>
              </a:rPr>
              <a:t>- Propose measures for continuous monitoring and accountability of the AI system.</a:t>
            </a:r>
            <a:endParaRPr lang="it-IT" sz="1500" dirty="0">
              <a:effectLst/>
              <a:latin typeface="Aptos" panose="020B0004020202020204" pitchFamily="34" charset="0"/>
              <a:ea typeface="Aptos" panose="020B0004020202020204" pitchFamily="34" charset="0"/>
              <a:cs typeface="Times New Roman" panose="02020603050405020304" pitchFamily="18" charset="0"/>
            </a:endParaRPr>
          </a:p>
          <a:p>
            <a:r>
              <a:rPr lang="en-US" sz="1500" dirty="0">
                <a:effectLst/>
                <a:latin typeface="Aptos" panose="020B0004020202020204" pitchFamily="34" charset="0"/>
                <a:ea typeface="Aptos" panose="020B0004020202020204" pitchFamily="34" charset="0"/>
                <a:cs typeface="Times New Roman" panose="02020603050405020304" pitchFamily="18" charset="0"/>
              </a:rPr>
              <a:t> </a:t>
            </a:r>
            <a:endParaRPr lang="it-IT" sz="1500" dirty="0">
              <a:effectLst/>
              <a:latin typeface="Aptos" panose="020B0004020202020204" pitchFamily="34" charset="0"/>
              <a:ea typeface="Aptos" panose="020B0004020202020204" pitchFamily="34" charset="0"/>
              <a:cs typeface="Times New Roman" panose="02020603050405020304" pitchFamily="18" charset="0"/>
            </a:endParaRPr>
          </a:p>
          <a:p>
            <a:r>
              <a:rPr lang="en-US" sz="1500" b="1" dirty="0">
                <a:effectLst/>
                <a:latin typeface="Aptos" panose="020B0004020202020204" pitchFamily="34" charset="0"/>
                <a:ea typeface="Aptos" panose="020B0004020202020204" pitchFamily="34" charset="0"/>
                <a:cs typeface="Times New Roman" panose="02020603050405020304" pitchFamily="18" charset="0"/>
              </a:rPr>
              <a:t>DEPLOYERS</a:t>
            </a:r>
            <a:endParaRPr lang="it-IT" sz="1500" dirty="0">
              <a:effectLst/>
              <a:latin typeface="Aptos" panose="020B0004020202020204" pitchFamily="34" charset="0"/>
              <a:ea typeface="Aptos" panose="020B0004020202020204" pitchFamily="34" charset="0"/>
              <a:cs typeface="Times New Roman" panose="02020603050405020304" pitchFamily="18" charset="0"/>
            </a:endParaRPr>
          </a:p>
          <a:p>
            <a:r>
              <a:rPr lang="en-US" sz="1500" dirty="0">
                <a:effectLst/>
                <a:latin typeface="Aptos" panose="020B0004020202020204" pitchFamily="34" charset="0"/>
                <a:ea typeface="Aptos" panose="020B0004020202020204" pitchFamily="34" charset="0"/>
                <a:cs typeface="Times New Roman" panose="02020603050405020304" pitchFamily="18" charset="0"/>
              </a:rPr>
              <a:t>- Take appropriate </a:t>
            </a:r>
            <a:r>
              <a:rPr lang="en-GB" sz="1500" dirty="0">
                <a:effectLst/>
                <a:latin typeface="Aptos" panose="020B0004020202020204" pitchFamily="34" charset="0"/>
                <a:ea typeface="Aptos" panose="020B0004020202020204" pitchFamily="34" charset="0"/>
                <a:cs typeface="Times New Roman" panose="02020603050405020304" pitchFamily="18" charset="0"/>
              </a:rPr>
              <a:t>technical and organisational measures in accordance with the instructions</a:t>
            </a:r>
            <a:endParaRPr lang="it-IT" sz="1500" dirty="0">
              <a:effectLst/>
              <a:latin typeface="Aptos" panose="020B0004020202020204" pitchFamily="34" charset="0"/>
              <a:ea typeface="Aptos" panose="020B0004020202020204" pitchFamily="34" charset="0"/>
              <a:cs typeface="Times New Roman" panose="02020603050405020304" pitchFamily="18" charset="0"/>
            </a:endParaRPr>
          </a:p>
          <a:p>
            <a:r>
              <a:rPr lang="en-GB" sz="1500" dirty="0">
                <a:effectLst/>
                <a:latin typeface="Aptos" panose="020B0004020202020204" pitchFamily="34" charset="0"/>
                <a:ea typeface="Aptos" panose="020B0004020202020204" pitchFamily="34" charset="0"/>
                <a:cs typeface="Times New Roman" panose="02020603050405020304" pitchFamily="18" charset="0"/>
              </a:rPr>
              <a:t>- Information for workers, unions, labour inspectors as for automated monitoring and decision making systems</a:t>
            </a:r>
            <a:endParaRPr lang="it-IT" sz="1500" dirty="0">
              <a:effectLst/>
              <a:latin typeface="Aptos" panose="020B0004020202020204" pitchFamily="34" charset="0"/>
              <a:ea typeface="Aptos" panose="020B0004020202020204" pitchFamily="34" charset="0"/>
              <a:cs typeface="Times New Roman" panose="02020603050405020304" pitchFamily="18" charset="0"/>
            </a:endParaRPr>
          </a:p>
          <a:p>
            <a:r>
              <a:rPr lang="en-US" sz="1500" dirty="0">
                <a:effectLst/>
                <a:latin typeface="Aptos" panose="020B0004020202020204" pitchFamily="34" charset="0"/>
                <a:ea typeface="Aptos" panose="020B0004020202020204" pitchFamily="34" charset="0"/>
                <a:cs typeface="Times New Roman" panose="02020603050405020304" pitchFamily="18" charset="0"/>
              </a:rPr>
              <a:t>- Human monitoring – Fundamental Rights Impact assessment based on providers instructions</a:t>
            </a:r>
            <a:endParaRPr lang="en-GB" sz="1500" dirty="0"/>
          </a:p>
        </p:txBody>
      </p:sp>
    </p:spTree>
    <p:extLst>
      <p:ext uri="{BB962C8B-B14F-4D97-AF65-F5344CB8AC3E}">
        <p14:creationId xmlns:p14="http://schemas.microsoft.com/office/powerpoint/2010/main" val="4084799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0BC0E52B-95BE-CE9E-D68B-A2420D203210}"/>
              </a:ext>
            </a:extLst>
          </p:cNvPr>
          <p:cNvPicPr>
            <a:picLocks noChangeAspect="1"/>
          </p:cNvPicPr>
          <p:nvPr/>
        </p:nvPicPr>
        <p:blipFill>
          <a:blip r:embed="rId3"/>
          <a:stretch>
            <a:fillRect/>
          </a:stretch>
        </p:blipFill>
        <p:spPr>
          <a:xfrm>
            <a:off x="512912" y="1139409"/>
            <a:ext cx="2800311" cy="1152128"/>
          </a:xfrm>
          <a:prstGeom prst="rect">
            <a:avLst/>
          </a:prstGeom>
        </p:spPr>
      </p:pic>
      <p:sp>
        <p:nvSpPr>
          <p:cNvPr id="7" name="CasellaDiTesto 6">
            <a:extLst>
              <a:ext uri="{FF2B5EF4-FFF2-40B4-BE49-F238E27FC236}">
                <a16:creationId xmlns:a16="http://schemas.microsoft.com/office/drawing/2014/main" id="{AA492EBD-F511-2050-191B-8AE93EE8356B}"/>
              </a:ext>
            </a:extLst>
          </p:cNvPr>
          <p:cNvSpPr txBox="1"/>
          <p:nvPr/>
        </p:nvSpPr>
        <p:spPr>
          <a:xfrm>
            <a:off x="714956" y="4232750"/>
            <a:ext cx="273630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a:t>Augmentation of traditional employer’s functions</a:t>
            </a:r>
          </a:p>
        </p:txBody>
      </p:sp>
      <p:sp>
        <p:nvSpPr>
          <p:cNvPr id="8" name="CasellaDiTesto 7">
            <a:extLst>
              <a:ext uri="{FF2B5EF4-FFF2-40B4-BE49-F238E27FC236}">
                <a16:creationId xmlns:a16="http://schemas.microsoft.com/office/drawing/2014/main" id="{28333C15-AD28-28FE-C074-4B50E6DC8781}"/>
              </a:ext>
            </a:extLst>
          </p:cNvPr>
          <p:cNvSpPr txBox="1"/>
          <p:nvPr/>
        </p:nvSpPr>
        <p:spPr>
          <a:xfrm>
            <a:off x="4324590" y="4094250"/>
            <a:ext cx="2736304"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Reshaping of employment relationships by progressively replacing the managerial functions</a:t>
            </a:r>
          </a:p>
        </p:txBody>
      </p:sp>
      <p:sp>
        <p:nvSpPr>
          <p:cNvPr id="9" name="CasellaDiTesto 8">
            <a:extLst>
              <a:ext uri="{FF2B5EF4-FFF2-40B4-BE49-F238E27FC236}">
                <a16:creationId xmlns:a16="http://schemas.microsoft.com/office/drawing/2014/main" id="{C2A3BF30-AAC4-303E-1693-D7147FA28149}"/>
              </a:ext>
            </a:extLst>
          </p:cNvPr>
          <p:cNvSpPr txBox="1"/>
          <p:nvPr/>
        </p:nvSpPr>
        <p:spPr>
          <a:xfrm>
            <a:off x="3623691" y="476672"/>
            <a:ext cx="5291225" cy="297004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700" b="1" dirty="0"/>
              <a:t>Algorithmic Management of Work Relations</a:t>
            </a:r>
          </a:p>
          <a:p>
            <a:endParaRPr lang="en-GB" sz="1700" dirty="0"/>
          </a:p>
          <a:p>
            <a:r>
              <a:rPr lang="en-GB" sz="1700" dirty="0"/>
              <a:t>S</a:t>
            </a:r>
            <a:r>
              <a:rPr lang="en-GB" sz="1700" dirty="0">
                <a:effectLst/>
                <a:latin typeface="MinionPro"/>
              </a:rPr>
              <a:t>ystems of varying degrees of complexity, including:</a:t>
            </a:r>
          </a:p>
          <a:p>
            <a:r>
              <a:rPr lang="en-GB" sz="1700" dirty="0">
                <a:effectLst/>
                <a:latin typeface="MinionPro"/>
              </a:rPr>
              <a:t> </a:t>
            </a:r>
            <a:endParaRPr lang="en-GB" sz="1700" dirty="0"/>
          </a:p>
          <a:p>
            <a:pPr>
              <a:buFont typeface="Arial" panose="020B0604020202020204" pitchFamily="34" charset="0"/>
              <a:buChar char="•"/>
            </a:pPr>
            <a:r>
              <a:rPr lang="en-GB" sz="1700" dirty="0">
                <a:effectLst/>
                <a:latin typeface="MinionPro"/>
              </a:rPr>
              <a:t> Prolific </a:t>
            </a:r>
            <a:r>
              <a:rPr lang="en-GB" sz="1700" b="1" dirty="0">
                <a:effectLst/>
                <a:latin typeface="MinionPro"/>
              </a:rPr>
              <a:t>data collection </a:t>
            </a:r>
            <a:r>
              <a:rPr lang="en-GB" sz="1700" dirty="0">
                <a:effectLst/>
                <a:latin typeface="MinionPro"/>
              </a:rPr>
              <a:t>and </a:t>
            </a:r>
            <a:r>
              <a:rPr lang="en-GB" sz="1700" b="1" dirty="0">
                <a:effectLst/>
                <a:latin typeface="MinionPro"/>
              </a:rPr>
              <a:t>surveillance </a:t>
            </a:r>
            <a:r>
              <a:rPr lang="en-GB" sz="1700" dirty="0">
                <a:effectLst/>
                <a:latin typeface="MinionPro"/>
              </a:rPr>
              <a:t>of workers through technology; </a:t>
            </a:r>
          </a:p>
          <a:p>
            <a:pPr>
              <a:buFont typeface="Arial" panose="020B0604020202020204" pitchFamily="34" charset="0"/>
              <a:buChar char="•"/>
            </a:pPr>
            <a:r>
              <a:rPr lang="en-GB" sz="1700" b="1" dirty="0">
                <a:effectLst/>
                <a:latin typeface="MinionPro"/>
              </a:rPr>
              <a:t> Real-time responsiveness </a:t>
            </a:r>
            <a:r>
              <a:rPr lang="en-GB" sz="1700" dirty="0">
                <a:effectLst/>
                <a:latin typeface="MinionPro"/>
              </a:rPr>
              <a:t>to data that informs management decisions; </a:t>
            </a:r>
          </a:p>
          <a:p>
            <a:pPr>
              <a:buFont typeface="Arial" panose="020B0604020202020204" pitchFamily="34" charset="0"/>
              <a:buChar char="•"/>
            </a:pPr>
            <a:r>
              <a:rPr lang="en-GB" sz="1700" b="1" dirty="0">
                <a:latin typeface="MinionPro"/>
              </a:rPr>
              <a:t> </a:t>
            </a:r>
            <a:r>
              <a:rPr lang="en-GB" sz="1700" b="1" dirty="0">
                <a:effectLst/>
                <a:latin typeface="MinionPro"/>
              </a:rPr>
              <a:t>Automated </a:t>
            </a:r>
            <a:r>
              <a:rPr lang="en-GB" sz="1700" dirty="0">
                <a:effectLst/>
                <a:latin typeface="MinionPro"/>
              </a:rPr>
              <a:t>or </a:t>
            </a:r>
            <a:r>
              <a:rPr lang="en-GB" sz="1700" b="1" dirty="0">
                <a:effectLst/>
                <a:latin typeface="MinionPro"/>
              </a:rPr>
              <a:t>semi-automated </a:t>
            </a:r>
            <a:r>
              <a:rPr lang="en-GB" sz="1700" dirty="0">
                <a:effectLst/>
                <a:latin typeface="MinionPro"/>
              </a:rPr>
              <a:t>decision-making;</a:t>
            </a:r>
            <a:endParaRPr lang="en-GB" sz="1700" dirty="0">
              <a:latin typeface="MinionPro"/>
            </a:endParaRPr>
          </a:p>
          <a:p>
            <a:pPr>
              <a:buFont typeface="Arial" panose="020B0604020202020204" pitchFamily="34" charset="0"/>
              <a:buChar char="•"/>
            </a:pPr>
            <a:r>
              <a:rPr lang="en-GB" sz="1700" dirty="0">
                <a:effectLst/>
                <a:latin typeface="MinionPro"/>
              </a:rPr>
              <a:t> Transfer of performance evaluations to </a:t>
            </a:r>
            <a:r>
              <a:rPr lang="en-GB" sz="1700" b="1" dirty="0">
                <a:effectLst/>
                <a:latin typeface="MinionPro"/>
              </a:rPr>
              <a:t>rating systems </a:t>
            </a:r>
            <a:r>
              <a:rPr lang="en-GB" sz="1700" dirty="0">
                <a:effectLst/>
                <a:latin typeface="MinionPro"/>
              </a:rPr>
              <a:t>or </a:t>
            </a:r>
            <a:r>
              <a:rPr lang="en-GB" sz="1700" b="1" dirty="0">
                <a:effectLst/>
                <a:latin typeface="MinionPro"/>
              </a:rPr>
              <a:t>other metrics</a:t>
            </a:r>
            <a:endParaRPr lang="en-GB" sz="1700" dirty="0">
              <a:effectLst/>
              <a:latin typeface="MinionPro"/>
            </a:endParaRPr>
          </a:p>
        </p:txBody>
      </p:sp>
      <p:sp>
        <p:nvSpPr>
          <p:cNvPr id="11" name="Freccia destra 10">
            <a:extLst>
              <a:ext uri="{FF2B5EF4-FFF2-40B4-BE49-F238E27FC236}">
                <a16:creationId xmlns:a16="http://schemas.microsoft.com/office/drawing/2014/main" id="{8DC66FF6-D23F-D6D2-02E8-8389582680F5}"/>
              </a:ext>
            </a:extLst>
          </p:cNvPr>
          <p:cNvSpPr/>
          <p:nvPr/>
        </p:nvSpPr>
        <p:spPr>
          <a:xfrm>
            <a:off x="3623691" y="4601525"/>
            <a:ext cx="51626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ella 2">
            <a:extLst>
              <a:ext uri="{FF2B5EF4-FFF2-40B4-BE49-F238E27FC236}">
                <a16:creationId xmlns:a16="http://schemas.microsoft.com/office/drawing/2014/main" id="{E574163F-8DFF-9261-795B-81BB37C8BE78}"/>
              </a:ext>
            </a:extLst>
          </p:cNvPr>
          <p:cNvGraphicFramePr>
            <a:graphicFrameLocks noGrp="1"/>
          </p:cNvGraphicFramePr>
          <p:nvPr>
            <p:extLst>
              <p:ext uri="{D42A27DB-BD31-4B8C-83A1-F6EECF244321}">
                <p14:modId xmlns:p14="http://schemas.microsoft.com/office/powerpoint/2010/main" val="1496017352"/>
              </p:ext>
            </p:extLst>
          </p:nvPr>
        </p:nvGraphicFramePr>
        <p:xfrm>
          <a:off x="539428" y="5544331"/>
          <a:ext cx="8065144" cy="1010920"/>
        </p:xfrm>
        <a:graphic>
          <a:graphicData uri="http://schemas.openxmlformats.org/drawingml/2006/table">
            <a:tbl>
              <a:tblPr firstRow="1" bandRow="1">
                <a:tableStyleId>{5C22544A-7EE6-4342-B048-85BDC9FD1C3A}</a:tableStyleId>
              </a:tblPr>
              <a:tblGrid>
                <a:gridCol w="2016286">
                  <a:extLst>
                    <a:ext uri="{9D8B030D-6E8A-4147-A177-3AD203B41FA5}">
                      <a16:colId xmlns:a16="http://schemas.microsoft.com/office/drawing/2014/main" val="2709480830"/>
                    </a:ext>
                  </a:extLst>
                </a:gridCol>
                <a:gridCol w="2016286">
                  <a:extLst>
                    <a:ext uri="{9D8B030D-6E8A-4147-A177-3AD203B41FA5}">
                      <a16:colId xmlns:a16="http://schemas.microsoft.com/office/drawing/2014/main" val="4262527426"/>
                    </a:ext>
                  </a:extLst>
                </a:gridCol>
                <a:gridCol w="2016286">
                  <a:extLst>
                    <a:ext uri="{9D8B030D-6E8A-4147-A177-3AD203B41FA5}">
                      <a16:colId xmlns:a16="http://schemas.microsoft.com/office/drawing/2014/main" val="3250412757"/>
                    </a:ext>
                  </a:extLst>
                </a:gridCol>
                <a:gridCol w="2016286">
                  <a:extLst>
                    <a:ext uri="{9D8B030D-6E8A-4147-A177-3AD203B41FA5}">
                      <a16:colId xmlns:a16="http://schemas.microsoft.com/office/drawing/2014/main" val="1912104305"/>
                    </a:ext>
                  </a:extLst>
                </a:gridCol>
              </a:tblGrid>
              <a:tr h="370840">
                <a:tc>
                  <a:txBody>
                    <a:bodyPr/>
                    <a:lstStyle/>
                    <a:p>
                      <a:r>
                        <a:rPr lang="en-GB" dirty="0"/>
                        <a:t>Hiring</a:t>
                      </a:r>
                    </a:p>
                  </a:txBody>
                  <a:tcPr/>
                </a:tc>
                <a:tc>
                  <a:txBody>
                    <a:bodyPr/>
                    <a:lstStyle/>
                    <a:p>
                      <a:r>
                        <a:rPr lang="en-GB" dirty="0"/>
                        <a:t>Direction</a:t>
                      </a:r>
                    </a:p>
                  </a:txBody>
                  <a:tcPr/>
                </a:tc>
                <a:tc>
                  <a:txBody>
                    <a:bodyPr/>
                    <a:lstStyle/>
                    <a:p>
                      <a:r>
                        <a:rPr lang="en-GB" dirty="0"/>
                        <a:t>Evaluation</a:t>
                      </a:r>
                    </a:p>
                  </a:txBody>
                  <a:tcPr/>
                </a:tc>
                <a:tc>
                  <a:txBody>
                    <a:bodyPr/>
                    <a:lstStyle/>
                    <a:p>
                      <a:r>
                        <a:rPr lang="en-GB" dirty="0"/>
                        <a:t>Discipline</a:t>
                      </a:r>
                    </a:p>
                  </a:txBody>
                  <a:tcPr/>
                </a:tc>
                <a:extLst>
                  <a:ext uri="{0D108BD9-81ED-4DB2-BD59-A6C34878D82A}">
                    <a16:rowId xmlns:a16="http://schemas.microsoft.com/office/drawing/2014/main" val="3923653150"/>
                  </a:ext>
                </a:extLst>
              </a:tr>
              <a:tr h="370840">
                <a:tc>
                  <a:txBody>
                    <a:bodyPr/>
                    <a:lstStyle/>
                    <a:p>
                      <a:r>
                        <a:rPr lang="en-GB" dirty="0"/>
                        <a:t>Screening</a:t>
                      </a:r>
                    </a:p>
                    <a:p>
                      <a:r>
                        <a:rPr lang="en-GB" dirty="0"/>
                        <a:t>Offering</a:t>
                      </a:r>
                    </a:p>
                  </a:txBody>
                  <a:tcPr/>
                </a:tc>
                <a:tc>
                  <a:txBody>
                    <a:bodyPr/>
                    <a:lstStyle/>
                    <a:p>
                      <a:r>
                        <a:rPr lang="en-GB" dirty="0"/>
                        <a:t>Recommending</a:t>
                      </a:r>
                    </a:p>
                  </a:txBody>
                  <a:tcPr/>
                </a:tc>
                <a:tc>
                  <a:txBody>
                    <a:bodyPr/>
                    <a:lstStyle/>
                    <a:p>
                      <a:r>
                        <a:rPr lang="en-GB" dirty="0"/>
                        <a:t>Recording</a:t>
                      </a:r>
                    </a:p>
                    <a:p>
                      <a:r>
                        <a:rPr lang="en-GB" dirty="0"/>
                        <a:t>Rating</a:t>
                      </a:r>
                    </a:p>
                  </a:txBody>
                  <a:tcPr/>
                </a:tc>
                <a:tc>
                  <a:txBody>
                    <a:bodyPr/>
                    <a:lstStyle/>
                    <a:p>
                      <a:r>
                        <a:rPr lang="en-GB" dirty="0"/>
                        <a:t>Replacing</a:t>
                      </a:r>
                    </a:p>
                    <a:p>
                      <a:r>
                        <a:rPr lang="en-GB" dirty="0"/>
                        <a:t>Rewarding</a:t>
                      </a:r>
                    </a:p>
                  </a:txBody>
                  <a:tcPr/>
                </a:tc>
                <a:extLst>
                  <a:ext uri="{0D108BD9-81ED-4DB2-BD59-A6C34878D82A}">
                    <a16:rowId xmlns:a16="http://schemas.microsoft.com/office/drawing/2014/main" val="797566465"/>
                  </a:ext>
                </a:extLst>
              </a:tr>
            </a:tbl>
          </a:graphicData>
        </a:graphic>
      </p:graphicFrame>
      <p:sp>
        <p:nvSpPr>
          <p:cNvPr id="2" name="CasellaDiTesto 1">
            <a:extLst>
              <a:ext uri="{FF2B5EF4-FFF2-40B4-BE49-F238E27FC236}">
                <a16:creationId xmlns:a16="http://schemas.microsoft.com/office/drawing/2014/main" id="{0DD033B0-ACCC-4DC1-9B55-F0E4D1C63BD3}"/>
              </a:ext>
            </a:extLst>
          </p:cNvPr>
          <p:cNvSpPr txBox="1"/>
          <p:nvPr/>
        </p:nvSpPr>
        <p:spPr>
          <a:xfrm>
            <a:off x="714956" y="3429000"/>
            <a:ext cx="2736304"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dirty="0"/>
              <a:t>Asymmetry of information</a:t>
            </a:r>
          </a:p>
        </p:txBody>
      </p:sp>
      <p:sp>
        <p:nvSpPr>
          <p:cNvPr id="4" name="Freccia giù 3">
            <a:extLst>
              <a:ext uri="{FF2B5EF4-FFF2-40B4-BE49-F238E27FC236}">
                <a16:creationId xmlns:a16="http://schemas.microsoft.com/office/drawing/2014/main" id="{604F0B5B-82C5-E935-7524-B6C7D8BA28C0}"/>
              </a:ext>
            </a:extLst>
          </p:cNvPr>
          <p:cNvSpPr/>
          <p:nvPr/>
        </p:nvSpPr>
        <p:spPr>
          <a:xfrm>
            <a:off x="1907704" y="3915878"/>
            <a:ext cx="432048" cy="23320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0885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3FCAC14-6CEE-D797-761A-89E9520AE873}"/>
              </a:ext>
            </a:extLst>
          </p:cNvPr>
          <p:cNvSpPr>
            <a:spLocks noGrp="1"/>
          </p:cNvSpPr>
          <p:nvPr>
            <p:ph type="body" sz="quarter" idx="10"/>
          </p:nvPr>
        </p:nvSpPr>
        <p:spPr>
          <a:xfrm>
            <a:off x="462000" y="109256"/>
            <a:ext cx="8424862" cy="648071"/>
          </a:xfrm>
        </p:spPr>
        <p:txBody>
          <a:bodyPr/>
          <a:lstStyle/>
          <a:p>
            <a:pPr algn="ctr"/>
            <a:r>
              <a:rPr lang="en-GB" dirty="0"/>
              <a:t>Management of the various stages </a:t>
            </a:r>
          </a:p>
          <a:p>
            <a:pPr algn="ctr"/>
            <a:r>
              <a:rPr lang="en-GB" dirty="0"/>
              <a:t>of employment relationships</a:t>
            </a:r>
          </a:p>
        </p:txBody>
      </p:sp>
      <p:sp>
        <p:nvSpPr>
          <p:cNvPr id="3" name="CasellaDiTesto 2">
            <a:extLst>
              <a:ext uri="{FF2B5EF4-FFF2-40B4-BE49-F238E27FC236}">
                <a16:creationId xmlns:a16="http://schemas.microsoft.com/office/drawing/2014/main" id="{AFEE7181-1ADB-8E6D-5245-E5650C2FA9A4}"/>
              </a:ext>
            </a:extLst>
          </p:cNvPr>
          <p:cNvSpPr txBox="1"/>
          <p:nvPr/>
        </p:nvSpPr>
        <p:spPr>
          <a:xfrm>
            <a:off x="323528" y="1268760"/>
            <a:ext cx="2880320"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dirty="0"/>
              <a:t>Selection and hiring process</a:t>
            </a:r>
          </a:p>
        </p:txBody>
      </p:sp>
      <p:sp>
        <p:nvSpPr>
          <p:cNvPr id="4" name="CasellaDiTesto 3">
            <a:extLst>
              <a:ext uri="{FF2B5EF4-FFF2-40B4-BE49-F238E27FC236}">
                <a16:creationId xmlns:a16="http://schemas.microsoft.com/office/drawing/2014/main" id="{7AAD0A21-989A-1BC6-3EB5-520BBB947E36}"/>
              </a:ext>
            </a:extLst>
          </p:cNvPr>
          <p:cNvSpPr txBox="1"/>
          <p:nvPr/>
        </p:nvSpPr>
        <p:spPr>
          <a:xfrm>
            <a:off x="359532" y="1817117"/>
            <a:ext cx="2808312"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a:t>AI-driven software allows:</a:t>
            </a:r>
          </a:p>
          <a:p>
            <a:pPr marL="285750" indent="-285750">
              <a:buFont typeface="Arial" panose="020B0604020202020204" pitchFamily="34" charset="0"/>
              <a:buChar char="•"/>
            </a:pPr>
            <a:r>
              <a:rPr lang="en-GB"/>
              <a:t>Creation of job descriptions</a:t>
            </a:r>
          </a:p>
          <a:p>
            <a:pPr marL="285750" indent="-285750">
              <a:buFont typeface="Arial" panose="020B0604020202020204" pitchFamily="34" charset="0"/>
              <a:buChar char="•"/>
            </a:pPr>
            <a:r>
              <a:rPr lang="en-GB"/>
              <a:t>Screening on applications (CV, career, education), shortlist</a:t>
            </a:r>
          </a:p>
          <a:p>
            <a:pPr marL="285750" indent="-285750">
              <a:buFont typeface="Arial" panose="020B0604020202020204" pitchFamily="34" charset="0"/>
              <a:buChar char="•"/>
            </a:pPr>
            <a:r>
              <a:rPr lang="en-GB"/>
              <a:t>Determination of offers, including salaries</a:t>
            </a:r>
          </a:p>
          <a:p>
            <a:pPr marL="285750" indent="-285750">
              <a:buFont typeface="Arial" panose="020B0604020202020204" pitchFamily="34" charset="0"/>
              <a:buChar char="•"/>
            </a:pPr>
            <a:r>
              <a:rPr lang="en-GB" sz="1800">
                <a:effectLst/>
                <a:latin typeface="AdvOT72a5abab"/>
              </a:rPr>
              <a:t>Weight of former ratings </a:t>
            </a:r>
            <a:endParaRPr lang="en-GB"/>
          </a:p>
        </p:txBody>
      </p:sp>
      <p:sp>
        <p:nvSpPr>
          <p:cNvPr id="5" name="CasellaDiTesto 4">
            <a:extLst>
              <a:ext uri="{FF2B5EF4-FFF2-40B4-BE49-F238E27FC236}">
                <a16:creationId xmlns:a16="http://schemas.microsoft.com/office/drawing/2014/main" id="{2A6BC158-8F11-25C9-595C-5A564B6A3FEC}"/>
              </a:ext>
            </a:extLst>
          </p:cNvPr>
          <p:cNvSpPr txBox="1"/>
          <p:nvPr/>
        </p:nvSpPr>
        <p:spPr>
          <a:xfrm>
            <a:off x="3707904" y="2047949"/>
            <a:ext cx="2088232"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Grant more objectivity than Humans</a:t>
            </a:r>
          </a:p>
        </p:txBody>
      </p:sp>
      <p:sp>
        <p:nvSpPr>
          <p:cNvPr id="8" name="CasellaDiTesto 7">
            <a:extLst>
              <a:ext uri="{FF2B5EF4-FFF2-40B4-BE49-F238E27FC236}">
                <a16:creationId xmlns:a16="http://schemas.microsoft.com/office/drawing/2014/main" id="{B27A03B1-A41A-BF7E-A90B-17C528C1F5AF}"/>
              </a:ext>
            </a:extLst>
          </p:cNvPr>
          <p:cNvSpPr txBox="1"/>
          <p:nvPr/>
        </p:nvSpPr>
        <p:spPr>
          <a:xfrm>
            <a:off x="5292080" y="2852936"/>
            <a:ext cx="1296144"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dirty="0"/>
              <a:t>Is it true?</a:t>
            </a:r>
          </a:p>
        </p:txBody>
      </p:sp>
      <p:pic>
        <p:nvPicPr>
          <p:cNvPr id="17" name="Immagine 16">
            <a:extLst>
              <a:ext uri="{FF2B5EF4-FFF2-40B4-BE49-F238E27FC236}">
                <a16:creationId xmlns:a16="http://schemas.microsoft.com/office/drawing/2014/main" id="{19F22A75-CD35-6144-AD00-428AF0C99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982" y="3338054"/>
            <a:ext cx="3060338" cy="2644531"/>
          </a:xfrm>
          <a:prstGeom prst="rect">
            <a:avLst/>
          </a:prstGeom>
        </p:spPr>
      </p:pic>
      <p:pic>
        <p:nvPicPr>
          <p:cNvPr id="7" name="Immagine 6" descr="Immagine che contiene testo, schermata, Carattere, Blu elettrico&#10;&#10;Descrizione generata automaticamente">
            <a:extLst>
              <a:ext uri="{FF2B5EF4-FFF2-40B4-BE49-F238E27FC236}">
                <a16:creationId xmlns:a16="http://schemas.microsoft.com/office/drawing/2014/main" id="{9A1D5449-B727-2391-5440-2B5785ED7A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611" y="5013176"/>
            <a:ext cx="3675525" cy="1735568"/>
          </a:xfrm>
          <a:prstGeom prst="rect">
            <a:avLst/>
          </a:prstGeom>
        </p:spPr>
      </p:pic>
    </p:spTree>
    <p:extLst>
      <p:ext uri="{BB962C8B-B14F-4D97-AF65-F5344CB8AC3E}">
        <p14:creationId xmlns:p14="http://schemas.microsoft.com/office/powerpoint/2010/main" val="4097172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79DB40B7-7665-80DA-95AF-622219BD82D3}"/>
              </a:ext>
            </a:extLst>
          </p:cNvPr>
          <p:cNvSpPr txBox="1"/>
          <p:nvPr/>
        </p:nvSpPr>
        <p:spPr>
          <a:xfrm>
            <a:off x="179512" y="49847"/>
            <a:ext cx="2016224"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it-IT" dirty="0">
                <a:latin typeface="MinionPro"/>
              </a:rPr>
              <a:t>D</a:t>
            </a:r>
            <a:r>
              <a:rPr lang="it-IT" sz="1800" dirty="0">
                <a:effectLst/>
                <a:latin typeface="MinionPro"/>
              </a:rPr>
              <a:t>ay-to-day management of workers</a:t>
            </a:r>
            <a:r>
              <a:rPr lang="it-IT" sz="1800" i="1" dirty="0">
                <a:effectLst/>
                <a:latin typeface="MinionPro"/>
              </a:rPr>
              <a:t> </a:t>
            </a:r>
            <a:endParaRPr lang="en-GB" dirty="0"/>
          </a:p>
        </p:txBody>
      </p:sp>
      <p:sp>
        <p:nvSpPr>
          <p:cNvPr id="2" name="CasellaDiTesto 1">
            <a:extLst>
              <a:ext uri="{FF2B5EF4-FFF2-40B4-BE49-F238E27FC236}">
                <a16:creationId xmlns:a16="http://schemas.microsoft.com/office/drawing/2014/main" id="{2CF0A301-76BF-7034-41C1-E7BD5808FB0B}"/>
              </a:ext>
            </a:extLst>
          </p:cNvPr>
          <p:cNvSpPr txBox="1"/>
          <p:nvPr/>
        </p:nvSpPr>
        <p:spPr>
          <a:xfrm>
            <a:off x="680592" y="2967335"/>
            <a:ext cx="3384377"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GB" sz="1800" dirty="0">
                <a:effectLst/>
                <a:latin typeface="AdvOT72a5abab"/>
              </a:rPr>
              <a:t>Recommending decisions</a:t>
            </a:r>
            <a:endParaRPr lang="en-GB" dirty="0"/>
          </a:p>
          <a:p>
            <a:pPr marL="285750" indent="-285750">
              <a:buFont typeface="Arial" panose="020B0604020202020204" pitchFamily="34" charset="0"/>
              <a:buChar char="•"/>
            </a:pPr>
            <a:r>
              <a:rPr lang="en-GB" sz="1800" dirty="0">
                <a:effectLst/>
                <a:latin typeface="AdvOT72a5abab"/>
              </a:rPr>
              <a:t>Recommending specific courses of action </a:t>
            </a:r>
            <a:endParaRPr lang="en-GB" dirty="0"/>
          </a:p>
        </p:txBody>
      </p:sp>
      <p:sp>
        <p:nvSpPr>
          <p:cNvPr id="3" name="CasellaDiTesto 2">
            <a:extLst>
              <a:ext uri="{FF2B5EF4-FFF2-40B4-BE49-F238E27FC236}">
                <a16:creationId xmlns:a16="http://schemas.microsoft.com/office/drawing/2014/main" id="{B2A55D49-A263-DE0D-ACF0-BA24F1565A23}"/>
              </a:ext>
            </a:extLst>
          </p:cNvPr>
          <p:cNvSpPr txBox="1"/>
          <p:nvPr/>
        </p:nvSpPr>
        <p:spPr>
          <a:xfrm>
            <a:off x="4873330" y="2942517"/>
            <a:ext cx="288032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800">
                <a:effectLst/>
                <a:latin typeface="AdvOT72a5abab"/>
              </a:rPr>
              <a:t>Can bypass the heuristics workers typically use to make decisions</a:t>
            </a:r>
            <a:endParaRPr lang="en-GB"/>
          </a:p>
        </p:txBody>
      </p:sp>
      <p:sp>
        <p:nvSpPr>
          <p:cNvPr id="6" name="Freccia destra 5">
            <a:extLst>
              <a:ext uri="{FF2B5EF4-FFF2-40B4-BE49-F238E27FC236}">
                <a16:creationId xmlns:a16="http://schemas.microsoft.com/office/drawing/2014/main" id="{D9866318-1F63-E47F-F472-0A879ACCCD7C}"/>
              </a:ext>
            </a:extLst>
          </p:cNvPr>
          <p:cNvSpPr/>
          <p:nvPr/>
        </p:nvSpPr>
        <p:spPr>
          <a:xfrm>
            <a:off x="4195357" y="3212976"/>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asellaDiTesto 9">
            <a:extLst>
              <a:ext uri="{FF2B5EF4-FFF2-40B4-BE49-F238E27FC236}">
                <a16:creationId xmlns:a16="http://schemas.microsoft.com/office/drawing/2014/main" id="{BBF52177-6307-B0C1-DA7C-752CABC7FC1A}"/>
              </a:ext>
            </a:extLst>
          </p:cNvPr>
          <p:cNvSpPr txBox="1"/>
          <p:nvPr/>
        </p:nvSpPr>
        <p:spPr>
          <a:xfrm>
            <a:off x="683568" y="1275754"/>
            <a:ext cx="3276364"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GB" dirty="0"/>
              <a:t>Task and working time allocation</a:t>
            </a:r>
          </a:p>
        </p:txBody>
      </p:sp>
      <p:sp>
        <p:nvSpPr>
          <p:cNvPr id="11" name="CasellaDiTesto 10">
            <a:extLst>
              <a:ext uri="{FF2B5EF4-FFF2-40B4-BE49-F238E27FC236}">
                <a16:creationId xmlns:a16="http://schemas.microsoft.com/office/drawing/2014/main" id="{96FA6A6A-2C88-FE95-4536-DC41A383E649}"/>
              </a:ext>
            </a:extLst>
          </p:cNvPr>
          <p:cNvSpPr txBox="1"/>
          <p:nvPr/>
        </p:nvSpPr>
        <p:spPr>
          <a:xfrm>
            <a:off x="4860032" y="1137254"/>
            <a:ext cx="216024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t>Productivity and more job satisfaction</a:t>
            </a:r>
          </a:p>
        </p:txBody>
      </p:sp>
      <p:sp>
        <p:nvSpPr>
          <p:cNvPr id="12" name="Freccia destra 11">
            <a:extLst>
              <a:ext uri="{FF2B5EF4-FFF2-40B4-BE49-F238E27FC236}">
                <a16:creationId xmlns:a16="http://schemas.microsoft.com/office/drawing/2014/main" id="{321C1598-9D6A-5E43-A112-D8FBB1F53910}"/>
              </a:ext>
            </a:extLst>
          </p:cNvPr>
          <p:cNvSpPr/>
          <p:nvPr/>
        </p:nvSpPr>
        <p:spPr>
          <a:xfrm>
            <a:off x="4188708" y="1259468"/>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asellaDiTesto 13">
            <a:extLst>
              <a:ext uri="{FF2B5EF4-FFF2-40B4-BE49-F238E27FC236}">
                <a16:creationId xmlns:a16="http://schemas.microsoft.com/office/drawing/2014/main" id="{B2145955-F7EC-5761-309C-D971BB43F93D}"/>
              </a:ext>
            </a:extLst>
          </p:cNvPr>
          <p:cNvSpPr txBox="1"/>
          <p:nvPr/>
        </p:nvSpPr>
        <p:spPr>
          <a:xfrm>
            <a:off x="6876256" y="764704"/>
            <a:ext cx="1584176" cy="37255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GB" dirty="0"/>
              <a:t>Overwork</a:t>
            </a:r>
          </a:p>
        </p:txBody>
      </p:sp>
      <p:sp>
        <p:nvSpPr>
          <p:cNvPr id="18" name="CasellaDiTesto 17">
            <a:extLst>
              <a:ext uri="{FF2B5EF4-FFF2-40B4-BE49-F238E27FC236}">
                <a16:creationId xmlns:a16="http://schemas.microsoft.com/office/drawing/2014/main" id="{D22F27E4-4CDC-3BEA-DEB1-F1E93EBA2907}"/>
              </a:ext>
            </a:extLst>
          </p:cNvPr>
          <p:cNvSpPr txBox="1"/>
          <p:nvPr/>
        </p:nvSpPr>
        <p:spPr>
          <a:xfrm>
            <a:off x="7393610" y="2633109"/>
            <a:ext cx="1368152" cy="369332"/>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dirty="0"/>
              <a:t>Frustration</a:t>
            </a:r>
          </a:p>
        </p:txBody>
      </p:sp>
      <p:sp>
        <p:nvSpPr>
          <p:cNvPr id="22" name="CasellaDiTesto 21">
            <a:extLst>
              <a:ext uri="{FF2B5EF4-FFF2-40B4-BE49-F238E27FC236}">
                <a16:creationId xmlns:a16="http://schemas.microsoft.com/office/drawing/2014/main" id="{9E2C788B-E36B-00ED-A37C-4858456340FF}"/>
              </a:ext>
            </a:extLst>
          </p:cNvPr>
          <p:cNvSpPr txBox="1"/>
          <p:nvPr/>
        </p:nvSpPr>
        <p:spPr>
          <a:xfrm>
            <a:off x="690217" y="5277066"/>
            <a:ext cx="3384376"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anose="020B0604020202020204" pitchFamily="34" charset="0"/>
              <a:buChar char="•"/>
            </a:pPr>
            <a:r>
              <a:rPr lang="en-GB" sz="1800">
                <a:effectLst/>
                <a:latin typeface="AdvOT72a5abab"/>
              </a:rPr>
              <a:t>Interactively and dynamically rewarding </a:t>
            </a:r>
            <a:endParaRPr lang="en-GB"/>
          </a:p>
        </p:txBody>
      </p:sp>
      <p:sp>
        <p:nvSpPr>
          <p:cNvPr id="24" name="CasellaDiTesto 23">
            <a:extLst>
              <a:ext uri="{FF2B5EF4-FFF2-40B4-BE49-F238E27FC236}">
                <a16:creationId xmlns:a16="http://schemas.microsoft.com/office/drawing/2014/main" id="{952BE3B8-AEB2-1B7A-BAF3-E7A407397FE1}"/>
              </a:ext>
            </a:extLst>
          </p:cNvPr>
          <p:cNvSpPr txBox="1"/>
          <p:nvPr/>
        </p:nvSpPr>
        <p:spPr>
          <a:xfrm>
            <a:off x="4866681" y="5095617"/>
            <a:ext cx="2886969"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1800">
                <a:effectLst/>
                <a:latin typeface="AdvOT72a5abab"/>
              </a:rPr>
              <a:t>Can provide rewards in real time for behaviors that comply with predefined correct behaviors </a:t>
            </a:r>
            <a:endParaRPr lang="en-GB"/>
          </a:p>
        </p:txBody>
      </p:sp>
      <p:sp>
        <p:nvSpPr>
          <p:cNvPr id="25" name="Freccia destra 24">
            <a:extLst>
              <a:ext uri="{FF2B5EF4-FFF2-40B4-BE49-F238E27FC236}">
                <a16:creationId xmlns:a16="http://schemas.microsoft.com/office/drawing/2014/main" id="{AE721AE1-C210-B270-A609-F6DBAE207F69}"/>
              </a:ext>
            </a:extLst>
          </p:cNvPr>
          <p:cNvSpPr/>
          <p:nvPr/>
        </p:nvSpPr>
        <p:spPr>
          <a:xfrm>
            <a:off x="4198981" y="5331397"/>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asellaDiTesto 25">
            <a:extLst>
              <a:ext uri="{FF2B5EF4-FFF2-40B4-BE49-F238E27FC236}">
                <a16:creationId xmlns:a16="http://schemas.microsoft.com/office/drawing/2014/main" id="{14082CE4-B851-F3F8-8568-16956EF9332F}"/>
              </a:ext>
            </a:extLst>
          </p:cNvPr>
          <p:cNvSpPr txBox="1"/>
          <p:nvPr/>
        </p:nvSpPr>
        <p:spPr>
          <a:xfrm>
            <a:off x="7668344" y="4729254"/>
            <a:ext cx="1230785" cy="646331"/>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GB" sz="1800" dirty="0">
                <a:effectLst/>
                <a:latin typeface="AdvOT72a5abab"/>
              </a:rPr>
              <a:t>Frustration and </a:t>
            </a:r>
            <a:r>
              <a:rPr lang="en-GB" dirty="0">
                <a:latin typeface="AdvOT72a5abab"/>
              </a:rPr>
              <a:t>S</a:t>
            </a:r>
            <a:r>
              <a:rPr lang="en-GB" sz="1800" dirty="0">
                <a:effectLst/>
                <a:latin typeface="AdvOT72a5abab"/>
              </a:rPr>
              <a:t>tress</a:t>
            </a:r>
            <a:endParaRPr lang="en-GB" dirty="0"/>
          </a:p>
        </p:txBody>
      </p:sp>
    </p:spTree>
    <p:extLst>
      <p:ext uri="{BB962C8B-B14F-4D97-AF65-F5344CB8AC3E}">
        <p14:creationId xmlns:p14="http://schemas.microsoft.com/office/powerpoint/2010/main" val="59220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310A82E-6C44-2776-BAC9-2CB40EB60AAF}"/>
              </a:ext>
            </a:extLst>
          </p:cNvPr>
          <p:cNvSpPr txBox="1"/>
          <p:nvPr/>
        </p:nvSpPr>
        <p:spPr>
          <a:xfrm>
            <a:off x="395536" y="332656"/>
            <a:ext cx="2016224"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dirty="0"/>
              <a:t>Employees’ supervision</a:t>
            </a:r>
          </a:p>
        </p:txBody>
      </p:sp>
      <p:sp>
        <p:nvSpPr>
          <p:cNvPr id="5" name="CasellaDiTesto 4">
            <a:extLst>
              <a:ext uri="{FF2B5EF4-FFF2-40B4-BE49-F238E27FC236}">
                <a16:creationId xmlns:a16="http://schemas.microsoft.com/office/drawing/2014/main" id="{6C65AEC1-9B4F-C2B6-5583-1B2269D758F2}"/>
              </a:ext>
            </a:extLst>
          </p:cNvPr>
          <p:cNvSpPr txBox="1"/>
          <p:nvPr/>
        </p:nvSpPr>
        <p:spPr>
          <a:xfrm>
            <a:off x="251521" y="1484784"/>
            <a:ext cx="3888432" cy="34163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800" dirty="0">
                <a:effectLst/>
                <a:latin typeface="AdvOT72a5abab"/>
              </a:rPr>
              <a:t>Algo Recording (</a:t>
            </a:r>
            <a:r>
              <a:rPr lang="en-GB" dirty="0">
                <a:latin typeface="MinionPro"/>
              </a:rPr>
              <a:t>C</a:t>
            </a:r>
            <a:r>
              <a:rPr lang="en-GB" sz="1800" dirty="0">
                <a:effectLst/>
                <a:latin typeface="MinionPro"/>
              </a:rPr>
              <a:t>apture employees’ digital activities, </a:t>
            </a:r>
            <a:r>
              <a:rPr lang="en-GB" dirty="0">
                <a:latin typeface="MinionPro"/>
              </a:rPr>
              <a:t>i</a:t>
            </a:r>
            <a:r>
              <a:rPr lang="en-GB" sz="1800" dirty="0">
                <a:effectLst/>
                <a:latin typeface="MinionPro"/>
              </a:rPr>
              <a:t>nformation about phone calls, emails and other communication channels</a:t>
            </a:r>
            <a:r>
              <a:rPr lang="en-GB" sz="1800" dirty="0">
                <a:effectLst/>
                <a:latin typeface="AdvOT72a5abab"/>
              </a:rPr>
              <a:t>)</a:t>
            </a:r>
          </a:p>
          <a:p>
            <a:pPr marL="285750" indent="-285750">
              <a:buFont typeface="Arial" panose="020B0604020202020204" pitchFamily="34" charset="0"/>
              <a:buChar char="•"/>
            </a:pPr>
            <a:r>
              <a:rPr lang="en-GB" sz="1800" dirty="0">
                <a:effectLst/>
                <a:latin typeface="AdvOT72a5abab"/>
              </a:rPr>
              <a:t>Recording and aggregate finely grained </a:t>
            </a:r>
            <a:r>
              <a:rPr lang="en-GB" sz="1800" dirty="0" err="1">
                <a:effectLst/>
                <a:latin typeface="AdvOT72a5abab"/>
              </a:rPr>
              <a:t>behaviuor</a:t>
            </a:r>
            <a:r>
              <a:rPr lang="en-GB" sz="1800" dirty="0">
                <a:effectLst/>
                <a:latin typeface="AdvOT72a5abab"/>
              </a:rPr>
              <a:t> and statistics from internal and external sources </a:t>
            </a:r>
            <a:endParaRPr lang="en-GB" dirty="0"/>
          </a:p>
          <a:p>
            <a:pPr marL="285750" indent="-285750">
              <a:buFont typeface="Arial" panose="020B0604020202020204" pitchFamily="34" charset="0"/>
              <a:buChar char="•"/>
            </a:pPr>
            <a:r>
              <a:rPr lang="en-GB" sz="1800" dirty="0">
                <a:effectLst/>
                <a:latin typeface="AdvOT72a5abab"/>
              </a:rPr>
              <a:t>Providing real-time feedback </a:t>
            </a:r>
          </a:p>
          <a:p>
            <a:endParaRPr lang="en-GB" dirty="0">
              <a:latin typeface="AdvOT72a5abab"/>
            </a:endParaRPr>
          </a:p>
          <a:p>
            <a:r>
              <a:rPr lang="en-GB" sz="1800" dirty="0">
                <a:effectLst/>
                <a:latin typeface="AdvOT72a5abab"/>
              </a:rPr>
              <a:t>Algorithmic rating </a:t>
            </a:r>
            <a:endParaRPr lang="en-GB" dirty="0"/>
          </a:p>
          <a:p>
            <a:pPr marL="285750" indent="-285750">
              <a:buFont typeface="Arial" panose="020B0604020202020204" pitchFamily="34" charset="0"/>
              <a:buChar char="•"/>
            </a:pPr>
            <a:r>
              <a:rPr lang="en-GB" sz="1800" dirty="0">
                <a:effectLst/>
                <a:latin typeface="AdvOT72a5abab"/>
              </a:rPr>
              <a:t>Using online rating and ranking </a:t>
            </a:r>
            <a:endParaRPr lang="en-GB" dirty="0"/>
          </a:p>
          <a:p>
            <a:pPr marL="285750" indent="-285750">
              <a:buFont typeface="Arial" panose="020B0604020202020204" pitchFamily="34" charset="0"/>
              <a:buChar char="•"/>
            </a:pPr>
            <a:r>
              <a:rPr lang="en-GB" sz="1800" dirty="0">
                <a:effectLst/>
                <a:latin typeface="AdvOT72a5abab"/>
              </a:rPr>
              <a:t>Using predictive analytics </a:t>
            </a:r>
            <a:endParaRPr lang="en-GB" dirty="0"/>
          </a:p>
        </p:txBody>
      </p:sp>
      <p:sp>
        <p:nvSpPr>
          <p:cNvPr id="6" name="CasellaDiTesto 5">
            <a:extLst>
              <a:ext uri="{FF2B5EF4-FFF2-40B4-BE49-F238E27FC236}">
                <a16:creationId xmlns:a16="http://schemas.microsoft.com/office/drawing/2014/main" id="{A4E632D6-ADCC-4593-D335-07A70FEC4669}"/>
              </a:ext>
            </a:extLst>
          </p:cNvPr>
          <p:cNvSpPr txBox="1"/>
          <p:nvPr/>
        </p:nvSpPr>
        <p:spPr>
          <a:xfrm>
            <a:off x="5004048" y="1484784"/>
            <a:ext cx="3384376" cy="424731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Tx/>
              <a:buChar char="-"/>
            </a:pPr>
            <a:r>
              <a:rPr lang="en-GB" sz="1800">
                <a:effectLst/>
                <a:latin typeface="AdvOT72a5abab"/>
              </a:rPr>
              <a:t>Can track a wide range of behaviors </a:t>
            </a:r>
            <a:endParaRPr lang="en-GB"/>
          </a:p>
          <a:p>
            <a:pPr marL="285750" indent="-285750">
              <a:buFontTx/>
              <a:buChar char="-"/>
            </a:pPr>
            <a:r>
              <a:rPr lang="en-GB" sz="1800">
                <a:effectLst/>
                <a:latin typeface="AdvOT72a5abab"/>
              </a:rPr>
              <a:t>Can enable real-time adjustments of worker performance </a:t>
            </a:r>
            <a:endParaRPr lang="en-GB"/>
          </a:p>
          <a:p>
            <a:endParaRPr lang="en-GB"/>
          </a:p>
          <a:p>
            <a:endParaRPr lang="en-GB"/>
          </a:p>
          <a:p>
            <a:endParaRPr lang="en-GB"/>
          </a:p>
          <a:p>
            <a:pPr marL="285750" indent="-285750">
              <a:buFontTx/>
              <a:buChar char="-"/>
            </a:pPr>
            <a:r>
              <a:rPr lang="en-GB" sz="1800">
                <a:effectLst/>
                <a:latin typeface="AdvOT72a5abab"/>
              </a:rPr>
              <a:t>Can aggregate quantitative and qualitative data to measure work productivity and evaluate workers </a:t>
            </a:r>
          </a:p>
          <a:p>
            <a:pPr marL="285750" indent="-285750">
              <a:buFontTx/>
              <a:buChar char="-"/>
            </a:pPr>
            <a:r>
              <a:rPr lang="en-GB" sz="1800">
                <a:effectLst/>
                <a:latin typeface="AdvOT72a5abab"/>
              </a:rPr>
              <a:t>Can predict future worker performance</a:t>
            </a:r>
            <a:r>
              <a:rPr lang="en-GB" sz="1800">
                <a:effectLst/>
                <a:latin typeface="AdvOT72a5abab+20"/>
              </a:rPr>
              <a:t>—</a:t>
            </a:r>
            <a:r>
              <a:rPr lang="en-GB" sz="1800">
                <a:effectLst/>
                <a:latin typeface="AdvOT72a5abab"/>
              </a:rPr>
              <a:t>achievement, skills, retention, etc. </a:t>
            </a:r>
            <a:endParaRPr lang="en-GB"/>
          </a:p>
        </p:txBody>
      </p:sp>
      <p:sp>
        <p:nvSpPr>
          <p:cNvPr id="7" name="CasellaDiTesto 6">
            <a:extLst>
              <a:ext uri="{FF2B5EF4-FFF2-40B4-BE49-F238E27FC236}">
                <a16:creationId xmlns:a16="http://schemas.microsoft.com/office/drawing/2014/main" id="{B55079A8-B7E0-52E3-BE76-8288B47D1BA4}"/>
              </a:ext>
            </a:extLst>
          </p:cNvPr>
          <p:cNvSpPr txBox="1"/>
          <p:nvPr/>
        </p:nvSpPr>
        <p:spPr>
          <a:xfrm>
            <a:off x="4323615" y="736276"/>
            <a:ext cx="1296144"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GB" dirty="0"/>
              <a:t>Violation of Privacy</a:t>
            </a:r>
          </a:p>
        </p:txBody>
      </p:sp>
      <p:sp>
        <p:nvSpPr>
          <p:cNvPr id="8" name="CasellaDiTesto 7">
            <a:extLst>
              <a:ext uri="{FF2B5EF4-FFF2-40B4-BE49-F238E27FC236}">
                <a16:creationId xmlns:a16="http://schemas.microsoft.com/office/drawing/2014/main" id="{68AEAB35-6F1C-C194-E31A-E07489F128FF}"/>
              </a:ext>
            </a:extLst>
          </p:cNvPr>
          <p:cNvSpPr txBox="1"/>
          <p:nvPr/>
        </p:nvSpPr>
        <p:spPr>
          <a:xfrm>
            <a:off x="5724128" y="769060"/>
            <a:ext cx="1656184"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GB" dirty="0"/>
              <a:t>Lack of transparency</a:t>
            </a:r>
          </a:p>
        </p:txBody>
      </p:sp>
      <p:sp>
        <p:nvSpPr>
          <p:cNvPr id="9" name="CasellaDiTesto 8">
            <a:extLst>
              <a:ext uri="{FF2B5EF4-FFF2-40B4-BE49-F238E27FC236}">
                <a16:creationId xmlns:a16="http://schemas.microsoft.com/office/drawing/2014/main" id="{76707EFB-3F25-2BE9-2769-1B5572B7CC59}"/>
              </a:ext>
            </a:extLst>
          </p:cNvPr>
          <p:cNvSpPr txBox="1"/>
          <p:nvPr/>
        </p:nvSpPr>
        <p:spPr>
          <a:xfrm>
            <a:off x="7484681" y="1026691"/>
            <a:ext cx="1656184"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GB" dirty="0"/>
              <a:t>Discrimination</a:t>
            </a:r>
          </a:p>
        </p:txBody>
      </p:sp>
      <p:sp>
        <p:nvSpPr>
          <p:cNvPr id="10" name="Freccia destra 9">
            <a:extLst>
              <a:ext uri="{FF2B5EF4-FFF2-40B4-BE49-F238E27FC236}">
                <a16:creationId xmlns:a16="http://schemas.microsoft.com/office/drawing/2014/main" id="{01919BC3-3C69-815B-2B87-B8B14D2827E9}"/>
              </a:ext>
            </a:extLst>
          </p:cNvPr>
          <p:cNvSpPr/>
          <p:nvPr/>
        </p:nvSpPr>
        <p:spPr>
          <a:xfrm>
            <a:off x="4309823" y="1916832"/>
            <a:ext cx="406193"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ccia destra 10">
            <a:extLst>
              <a:ext uri="{FF2B5EF4-FFF2-40B4-BE49-F238E27FC236}">
                <a16:creationId xmlns:a16="http://schemas.microsoft.com/office/drawing/2014/main" id="{544270D0-4806-EC74-A2C9-BE3F771998F1}"/>
              </a:ext>
            </a:extLst>
          </p:cNvPr>
          <p:cNvSpPr/>
          <p:nvPr/>
        </p:nvSpPr>
        <p:spPr>
          <a:xfrm>
            <a:off x="4310773" y="4149081"/>
            <a:ext cx="406193"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asellaDiTesto 11">
            <a:extLst>
              <a:ext uri="{FF2B5EF4-FFF2-40B4-BE49-F238E27FC236}">
                <a16:creationId xmlns:a16="http://schemas.microsoft.com/office/drawing/2014/main" id="{226DE80B-F529-08F7-BB49-81AF773D3E27}"/>
              </a:ext>
            </a:extLst>
          </p:cNvPr>
          <p:cNvSpPr txBox="1"/>
          <p:nvPr/>
        </p:nvSpPr>
        <p:spPr>
          <a:xfrm>
            <a:off x="7664701" y="609655"/>
            <a:ext cx="1296144" cy="369332"/>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GB" dirty="0"/>
              <a:t>Stress</a:t>
            </a:r>
          </a:p>
        </p:txBody>
      </p:sp>
    </p:spTree>
    <p:extLst>
      <p:ext uri="{BB962C8B-B14F-4D97-AF65-F5344CB8AC3E}">
        <p14:creationId xmlns:p14="http://schemas.microsoft.com/office/powerpoint/2010/main" val="4286985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ABFB349B-636C-BDED-39F6-3736759D4E54}"/>
              </a:ext>
            </a:extLst>
          </p:cNvPr>
          <p:cNvSpPr txBox="1"/>
          <p:nvPr/>
        </p:nvSpPr>
        <p:spPr>
          <a:xfrm>
            <a:off x="323528" y="548680"/>
            <a:ext cx="2016224" cy="1200329"/>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GB" dirty="0">
                <a:latin typeface="MinionPro"/>
              </a:rPr>
              <a:t>Sanctioning and Termination of the employment relationship</a:t>
            </a:r>
            <a:endParaRPr lang="en-GB" dirty="0"/>
          </a:p>
        </p:txBody>
      </p:sp>
      <p:sp>
        <p:nvSpPr>
          <p:cNvPr id="7" name="CasellaDiTesto 6">
            <a:extLst>
              <a:ext uri="{FF2B5EF4-FFF2-40B4-BE49-F238E27FC236}">
                <a16:creationId xmlns:a16="http://schemas.microsoft.com/office/drawing/2014/main" id="{6A387040-ACC2-4FEE-41E9-6E5684FCF963}"/>
              </a:ext>
            </a:extLst>
          </p:cNvPr>
          <p:cNvSpPr txBox="1"/>
          <p:nvPr/>
        </p:nvSpPr>
        <p:spPr>
          <a:xfrm>
            <a:off x="1187624" y="2256840"/>
            <a:ext cx="2304256"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800" dirty="0">
                <a:effectLst/>
                <a:latin typeface="AdvOT72a5abab"/>
              </a:rPr>
              <a:t>Automatically replacing or removing</a:t>
            </a:r>
          </a:p>
        </p:txBody>
      </p:sp>
      <p:pic>
        <p:nvPicPr>
          <p:cNvPr id="9" name="Immagine 8" descr="Immagine che contiene testo&#10;&#10;Descrizione generata automaticamente">
            <a:extLst>
              <a:ext uri="{FF2B5EF4-FFF2-40B4-BE49-F238E27FC236}">
                <a16:creationId xmlns:a16="http://schemas.microsoft.com/office/drawing/2014/main" id="{2AEE6675-FC18-9C01-922C-179C4EB168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319510"/>
            <a:ext cx="4177842" cy="2308324"/>
          </a:xfrm>
          <a:prstGeom prst="rect">
            <a:avLst/>
          </a:prstGeom>
        </p:spPr>
      </p:pic>
      <p:sp>
        <p:nvSpPr>
          <p:cNvPr id="2" name="CasellaDiTesto 1">
            <a:extLst>
              <a:ext uri="{FF2B5EF4-FFF2-40B4-BE49-F238E27FC236}">
                <a16:creationId xmlns:a16="http://schemas.microsoft.com/office/drawing/2014/main" id="{160A2A5D-5A0A-9F49-D3E1-C3EAFC7EB69E}"/>
              </a:ext>
            </a:extLst>
          </p:cNvPr>
          <p:cNvSpPr txBox="1"/>
          <p:nvPr/>
        </p:nvSpPr>
        <p:spPr>
          <a:xfrm>
            <a:off x="4407174" y="1979840"/>
            <a:ext cx="3888432"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800" dirty="0">
                <a:effectLst/>
                <a:latin typeface="AdvOT72a5abab"/>
              </a:rPr>
              <a:t>- Can be used to fire underperforming workers and replace them with others who may better follow managerial directives </a:t>
            </a:r>
            <a:endParaRPr lang="en-GB" dirty="0"/>
          </a:p>
        </p:txBody>
      </p:sp>
      <p:sp>
        <p:nvSpPr>
          <p:cNvPr id="3" name="Freccia destra 2">
            <a:extLst>
              <a:ext uri="{FF2B5EF4-FFF2-40B4-BE49-F238E27FC236}">
                <a16:creationId xmlns:a16="http://schemas.microsoft.com/office/drawing/2014/main" id="{383EF666-A79E-5E6D-6E27-DB4531139EFB}"/>
              </a:ext>
            </a:extLst>
          </p:cNvPr>
          <p:cNvSpPr/>
          <p:nvPr/>
        </p:nvSpPr>
        <p:spPr>
          <a:xfrm>
            <a:off x="3779912" y="2420888"/>
            <a:ext cx="360040" cy="2880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asellaDiTesto 4">
            <a:extLst>
              <a:ext uri="{FF2B5EF4-FFF2-40B4-BE49-F238E27FC236}">
                <a16:creationId xmlns:a16="http://schemas.microsoft.com/office/drawing/2014/main" id="{06AA8130-8231-A0FC-0B91-CCBA5C0243FC}"/>
              </a:ext>
            </a:extLst>
          </p:cNvPr>
          <p:cNvSpPr txBox="1"/>
          <p:nvPr/>
        </p:nvSpPr>
        <p:spPr>
          <a:xfrm>
            <a:off x="7777636" y="1291444"/>
            <a:ext cx="1152128"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GB" sz="1800">
                <a:effectLst/>
                <a:latin typeface="AdvOT72a5abab"/>
              </a:rPr>
              <a:t>Sense of </a:t>
            </a:r>
            <a:r>
              <a:rPr lang="en-GB">
                <a:latin typeface="AdvOT72a5abab"/>
              </a:rPr>
              <a:t>p</a:t>
            </a:r>
            <a:r>
              <a:rPr lang="en-GB" sz="1800">
                <a:effectLst/>
                <a:latin typeface="AdvOT72a5abab"/>
              </a:rPr>
              <a:t>recarity </a:t>
            </a:r>
            <a:endParaRPr lang="en-GB"/>
          </a:p>
        </p:txBody>
      </p:sp>
    </p:spTree>
    <p:extLst>
      <p:ext uri="{BB962C8B-B14F-4D97-AF65-F5344CB8AC3E}">
        <p14:creationId xmlns:p14="http://schemas.microsoft.com/office/powerpoint/2010/main" val="1751725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D34C175B-6CF1-9C55-3AF4-00EEC688BAAE}"/>
              </a:ext>
            </a:extLst>
          </p:cNvPr>
          <p:cNvSpPr>
            <a:spLocks noGrp="1"/>
          </p:cNvSpPr>
          <p:nvPr>
            <p:ph type="body" sz="quarter" idx="10"/>
          </p:nvPr>
        </p:nvSpPr>
        <p:spPr/>
        <p:txBody>
          <a:bodyPr/>
          <a:lstStyle/>
          <a:p>
            <a:pPr algn="ctr"/>
            <a:r>
              <a:rPr lang="en-GB" dirty="0"/>
              <a:t>EU Legislative Responses </a:t>
            </a:r>
          </a:p>
        </p:txBody>
      </p:sp>
      <p:sp>
        <p:nvSpPr>
          <p:cNvPr id="7" name="CasellaDiTesto 6">
            <a:extLst>
              <a:ext uri="{FF2B5EF4-FFF2-40B4-BE49-F238E27FC236}">
                <a16:creationId xmlns:a16="http://schemas.microsoft.com/office/drawing/2014/main" id="{93990906-086D-01E0-BD1F-0AE412A39A11}"/>
              </a:ext>
            </a:extLst>
          </p:cNvPr>
          <p:cNvSpPr txBox="1"/>
          <p:nvPr/>
        </p:nvSpPr>
        <p:spPr>
          <a:xfrm>
            <a:off x="5202659" y="3342762"/>
            <a:ext cx="194421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Regulation no. 2016/679 (GDPR)</a:t>
            </a:r>
          </a:p>
        </p:txBody>
      </p:sp>
      <p:sp>
        <p:nvSpPr>
          <p:cNvPr id="3" name="CasellaDiTesto 2">
            <a:extLst>
              <a:ext uri="{FF2B5EF4-FFF2-40B4-BE49-F238E27FC236}">
                <a16:creationId xmlns:a16="http://schemas.microsoft.com/office/drawing/2014/main" id="{ABCDB433-8A18-A133-F767-783266C0D807}"/>
              </a:ext>
            </a:extLst>
          </p:cNvPr>
          <p:cNvSpPr txBox="1"/>
          <p:nvPr/>
        </p:nvSpPr>
        <p:spPr>
          <a:xfrm>
            <a:off x="7290893" y="3334590"/>
            <a:ext cx="1315245"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Directive on platform work</a:t>
            </a:r>
          </a:p>
        </p:txBody>
      </p:sp>
      <p:sp>
        <p:nvSpPr>
          <p:cNvPr id="8" name="Freccia giù 7">
            <a:extLst>
              <a:ext uri="{FF2B5EF4-FFF2-40B4-BE49-F238E27FC236}">
                <a16:creationId xmlns:a16="http://schemas.microsoft.com/office/drawing/2014/main" id="{F4445897-AC57-25C5-4E61-6FFA03F7BB9A}"/>
              </a:ext>
            </a:extLst>
          </p:cNvPr>
          <p:cNvSpPr/>
          <p:nvPr/>
        </p:nvSpPr>
        <p:spPr>
          <a:xfrm>
            <a:off x="1133872" y="2566077"/>
            <a:ext cx="1259632" cy="3549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8">
            <a:extLst>
              <a:ext uri="{FF2B5EF4-FFF2-40B4-BE49-F238E27FC236}">
                <a16:creationId xmlns:a16="http://schemas.microsoft.com/office/drawing/2014/main" id="{E490765E-D8C3-9969-D25F-3252B8FE4C59}"/>
              </a:ext>
            </a:extLst>
          </p:cNvPr>
          <p:cNvSpPr txBox="1"/>
          <p:nvPr/>
        </p:nvSpPr>
        <p:spPr>
          <a:xfrm>
            <a:off x="3743397" y="3341500"/>
            <a:ext cx="1315245"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Anti-discrimination law</a:t>
            </a:r>
          </a:p>
        </p:txBody>
      </p:sp>
      <p:sp>
        <p:nvSpPr>
          <p:cNvPr id="10" name="CasellaDiTesto 9">
            <a:extLst>
              <a:ext uri="{FF2B5EF4-FFF2-40B4-BE49-F238E27FC236}">
                <a16:creationId xmlns:a16="http://schemas.microsoft.com/office/drawing/2014/main" id="{37427080-A270-FBCD-B262-6EA9EB3EE24A}"/>
              </a:ext>
            </a:extLst>
          </p:cNvPr>
          <p:cNvSpPr txBox="1"/>
          <p:nvPr/>
        </p:nvSpPr>
        <p:spPr>
          <a:xfrm>
            <a:off x="971600" y="3353115"/>
            <a:ext cx="158417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a:t>AI Act</a:t>
            </a:r>
          </a:p>
        </p:txBody>
      </p:sp>
      <p:sp>
        <p:nvSpPr>
          <p:cNvPr id="5" name="CasellaDiTesto 4">
            <a:extLst>
              <a:ext uri="{FF2B5EF4-FFF2-40B4-BE49-F238E27FC236}">
                <a16:creationId xmlns:a16="http://schemas.microsoft.com/office/drawing/2014/main" id="{27C523A4-87C1-FEF2-BB8C-23CB0F3FACE4}"/>
              </a:ext>
            </a:extLst>
          </p:cNvPr>
          <p:cNvSpPr txBox="1"/>
          <p:nvPr/>
        </p:nvSpPr>
        <p:spPr>
          <a:xfrm>
            <a:off x="486541" y="1628800"/>
            <a:ext cx="273655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t>Development and deployment of AI tools</a:t>
            </a:r>
          </a:p>
        </p:txBody>
      </p:sp>
      <p:sp>
        <p:nvSpPr>
          <p:cNvPr id="6" name="CasellaDiTesto 5">
            <a:extLst>
              <a:ext uri="{FF2B5EF4-FFF2-40B4-BE49-F238E27FC236}">
                <a16:creationId xmlns:a16="http://schemas.microsoft.com/office/drawing/2014/main" id="{BE1CA155-BD53-2862-7EBB-C5AE9C4CBC38}"/>
              </a:ext>
            </a:extLst>
          </p:cNvPr>
          <p:cNvSpPr txBox="1"/>
          <p:nvPr/>
        </p:nvSpPr>
        <p:spPr>
          <a:xfrm>
            <a:off x="5058641" y="1626270"/>
            <a:ext cx="2412553"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Applications in the workplace</a:t>
            </a:r>
          </a:p>
        </p:txBody>
      </p:sp>
      <p:sp>
        <p:nvSpPr>
          <p:cNvPr id="11" name="Freccia giù 10">
            <a:extLst>
              <a:ext uri="{FF2B5EF4-FFF2-40B4-BE49-F238E27FC236}">
                <a16:creationId xmlns:a16="http://schemas.microsoft.com/office/drawing/2014/main" id="{1999C5B3-10E7-FA6E-CF9F-D689AC57AA59}"/>
              </a:ext>
            </a:extLst>
          </p:cNvPr>
          <p:cNvSpPr/>
          <p:nvPr/>
        </p:nvSpPr>
        <p:spPr>
          <a:xfrm>
            <a:off x="5635102" y="2566076"/>
            <a:ext cx="1259632" cy="3549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riangolo 11">
            <a:extLst>
              <a:ext uri="{FF2B5EF4-FFF2-40B4-BE49-F238E27FC236}">
                <a16:creationId xmlns:a16="http://schemas.microsoft.com/office/drawing/2014/main" id="{2388D287-6933-5B33-9B12-57A537501BFA}"/>
              </a:ext>
            </a:extLst>
          </p:cNvPr>
          <p:cNvSpPr/>
          <p:nvPr/>
        </p:nvSpPr>
        <p:spPr>
          <a:xfrm rot="5400000">
            <a:off x="3756234" y="1508504"/>
            <a:ext cx="923329" cy="901043"/>
          </a:xfrm>
          <a:prstGeom prst="triangle">
            <a:avLst>
              <a:gd name="adj" fmla="val 5223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1943914"/>
      </p:ext>
    </p:extLst>
  </p:cSld>
  <p:clrMapOvr>
    <a:masterClrMapping/>
  </p:clrMapOvr>
</p:sld>
</file>

<file path=ppt/theme/theme1.xml><?xml version="1.0" encoding="utf-8"?>
<a:theme xmlns:a="http://schemas.openxmlformats.org/drawingml/2006/main" name="COPERT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4000" b="1"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DIAPOSI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IUSURA">
  <a:themeElements>
    <a:clrScheme name="Personalizzat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EEEC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32604</TotalTime>
  <Words>3838</Words>
  <Application>Microsoft Macintosh PowerPoint</Application>
  <PresentationFormat>Presentazione su schermo (4:3)</PresentationFormat>
  <Paragraphs>384</Paragraphs>
  <Slides>34</Slides>
  <Notes>34</Notes>
  <HiddenSlides>0</HiddenSlides>
  <MMClips>0</MMClips>
  <ScaleCrop>false</ScaleCrop>
  <HeadingPairs>
    <vt:vector size="6" baseType="variant">
      <vt:variant>
        <vt:lpstr>Caratteri utilizzati</vt:lpstr>
      </vt:variant>
      <vt:variant>
        <vt:i4>12</vt:i4>
      </vt:variant>
      <vt:variant>
        <vt:lpstr>Tema</vt:lpstr>
      </vt:variant>
      <vt:variant>
        <vt:i4>3</vt:i4>
      </vt:variant>
      <vt:variant>
        <vt:lpstr>Titoli diapositive</vt:lpstr>
      </vt:variant>
      <vt:variant>
        <vt:i4>34</vt:i4>
      </vt:variant>
    </vt:vector>
  </HeadingPairs>
  <TitlesOfParts>
    <vt:vector size="49" baseType="lpstr">
      <vt:lpstr>Yu Mincho</vt:lpstr>
      <vt:lpstr>-webkit-standard</vt:lpstr>
      <vt:lpstr>AdvOT72a5abab</vt:lpstr>
      <vt:lpstr>AdvOT72a5abab+20</vt:lpstr>
      <vt:lpstr>Aptos</vt:lpstr>
      <vt:lpstr>Arial</vt:lpstr>
      <vt:lpstr>Calibri</vt:lpstr>
      <vt:lpstr>Century Gothic</vt:lpstr>
      <vt:lpstr>MinionPro</vt:lpstr>
      <vt:lpstr>Red Hat Display</vt:lpstr>
      <vt:lpstr>Symbol</vt:lpstr>
      <vt:lpstr>Wingdings</vt:lpstr>
      <vt:lpstr>COPERTINA</vt:lpstr>
      <vt:lpstr>DIAPOSITIVE</vt:lpstr>
      <vt:lpstr>CHIUSURA</vt:lpstr>
      <vt:lpstr>Presentazione standard di PowerPoint</vt:lpstr>
      <vt:lpstr>Artificial intelligence</vt:lpstr>
      <vt:lpstr>Algorithm v. AI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GDPR and Discriminations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di Bologna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Emanuele Menegatti</cp:lastModifiedBy>
  <cp:revision>467</cp:revision>
  <cp:lastPrinted>2024-11-20T11:27:10Z</cp:lastPrinted>
  <dcterms:created xsi:type="dcterms:W3CDTF">2017-11-13T10:11:35Z</dcterms:created>
  <dcterms:modified xsi:type="dcterms:W3CDTF">2024-11-20T11:29:36Z</dcterms:modified>
</cp:coreProperties>
</file>